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Lst>
  <p:notesMasterIdLst>
    <p:notesMasterId r:id="rId33"/>
  </p:notesMasterIdLst>
  <p:sldIdLst>
    <p:sldId id="256" r:id="rId3"/>
    <p:sldId id="403" r:id="rId4"/>
    <p:sldId id="274" r:id="rId5"/>
    <p:sldId id="262" r:id="rId6"/>
    <p:sldId id="263" r:id="rId7"/>
    <p:sldId id="275" r:id="rId8"/>
    <p:sldId id="276" r:id="rId9"/>
    <p:sldId id="257" r:id="rId10"/>
    <p:sldId id="261" r:id="rId11"/>
    <p:sldId id="404" r:id="rId12"/>
    <p:sldId id="401" r:id="rId13"/>
    <p:sldId id="265" r:id="rId14"/>
    <p:sldId id="266" r:id="rId15"/>
    <p:sldId id="268" r:id="rId16"/>
    <p:sldId id="270" r:id="rId17"/>
    <p:sldId id="271" r:id="rId18"/>
    <p:sldId id="272" r:id="rId19"/>
    <p:sldId id="396" r:id="rId20"/>
    <p:sldId id="267" r:id="rId21"/>
    <p:sldId id="278" r:id="rId22"/>
    <p:sldId id="269" r:id="rId23"/>
    <p:sldId id="279" r:id="rId24"/>
    <p:sldId id="390" r:id="rId25"/>
    <p:sldId id="389" r:id="rId26"/>
    <p:sldId id="258" r:id="rId27"/>
    <p:sldId id="259" r:id="rId28"/>
    <p:sldId id="264" r:id="rId29"/>
    <p:sldId id="391" r:id="rId30"/>
    <p:sldId id="392" r:id="rId31"/>
    <p:sldId id="40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89"/>
    <p:restoredTop sz="94626"/>
  </p:normalViewPr>
  <p:slideViewPr>
    <p:cSldViewPr snapToGrid="0" snapToObjects="1">
      <p:cViewPr varScale="1">
        <p:scale>
          <a:sx n="121" d="100"/>
          <a:sy n="121" d="100"/>
        </p:scale>
        <p:origin x="68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EE3575-9629-644D-B186-4A914642EE40}" type="datetimeFigureOut">
              <a:rPr lang="en-US" smtClean="0"/>
              <a:t>11/12/24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0199C5-6BBE-B841-AF64-910350CCB616}" type="slidenum">
              <a:rPr lang="en-US" smtClean="0"/>
              <a:t>‹#›</a:t>
            </a:fld>
            <a:endParaRPr lang="en-US"/>
          </a:p>
        </p:txBody>
      </p:sp>
    </p:spTree>
    <p:extLst>
      <p:ext uri="{BB962C8B-B14F-4D97-AF65-F5344CB8AC3E}">
        <p14:creationId xmlns:p14="http://schemas.microsoft.com/office/powerpoint/2010/main" val="3551446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802D-2D03-BE49-97AF-DE25499D6F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3C79BB-C53F-454F-8922-2B27391893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74EF80-FE65-ED4F-9FE0-B09E92D1EA8A}"/>
              </a:ext>
            </a:extLst>
          </p:cNvPr>
          <p:cNvSpPr>
            <a:spLocks noGrp="1"/>
          </p:cNvSpPr>
          <p:nvPr>
            <p:ph type="dt" sz="half" idx="10"/>
          </p:nvPr>
        </p:nvSpPr>
        <p:spPr/>
        <p:txBody>
          <a:bodyPr/>
          <a:lstStyle/>
          <a:p>
            <a:fld id="{7D8C8CBE-5833-3E4A-B056-894CFF8CC29A}" type="datetimeFigureOut">
              <a:rPr lang="en-US" smtClean="0"/>
              <a:t>11/12/24</a:t>
            </a:fld>
            <a:endParaRPr lang="en-US"/>
          </a:p>
        </p:txBody>
      </p:sp>
      <p:sp>
        <p:nvSpPr>
          <p:cNvPr id="5" name="Footer Placeholder 4">
            <a:extLst>
              <a:ext uri="{FF2B5EF4-FFF2-40B4-BE49-F238E27FC236}">
                <a16:creationId xmlns:a16="http://schemas.microsoft.com/office/drawing/2014/main" id="{679F942A-634C-BB40-9910-CBFA440686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42F66-DE68-D245-97C8-9A6FA1D0AEF4}"/>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15865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86B8-FDC8-A24B-A420-9A35290385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A81A36-D120-B846-BA83-5C4BFEA362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5F6F14-E9DD-E146-A94A-4A7CA228F3D7}"/>
              </a:ext>
            </a:extLst>
          </p:cNvPr>
          <p:cNvSpPr>
            <a:spLocks noGrp="1"/>
          </p:cNvSpPr>
          <p:nvPr>
            <p:ph type="dt" sz="half" idx="10"/>
          </p:nvPr>
        </p:nvSpPr>
        <p:spPr/>
        <p:txBody>
          <a:bodyPr/>
          <a:lstStyle/>
          <a:p>
            <a:fld id="{7D8C8CBE-5833-3E4A-B056-894CFF8CC29A}" type="datetimeFigureOut">
              <a:rPr lang="en-US" smtClean="0"/>
              <a:t>11/12/24</a:t>
            </a:fld>
            <a:endParaRPr lang="en-US"/>
          </a:p>
        </p:txBody>
      </p:sp>
      <p:sp>
        <p:nvSpPr>
          <p:cNvPr id="5" name="Footer Placeholder 4">
            <a:extLst>
              <a:ext uri="{FF2B5EF4-FFF2-40B4-BE49-F238E27FC236}">
                <a16:creationId xmlns:a16="http://schemas.microsoft.com/office/drawing/2014/main" id="{FF470E94-9F94-1649-8FE1-5341BF855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1F5164-23F2-A840-AE31-9813D213714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020377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027D83-6F99-5343-9159-1F2E060A4D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F7CEDD-89DF-CC43-9E60-8FC65D4CFA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BE88CF-EA17-6D4E-A676-D0DD2AEEE584}"/>
              </a:ext>
            </a:extLst>
          </p:cNvPr>
          <p:cNvSpPr>
            <a:spLocks noGrp="1"/>
          </p:cNvSpPr>
          <p:nvPr>
            <p:ph type="dt" sz="half" idx="10"/>
          </p:nvPr>
        </p:nvSpPr>
        <p:spPr/>
        <p:txBody>
          <a:bodyPr/>
          <a:lstStyle/>
          <a:p>
            <a:fld id="{7D8C8CBE-5833-3E4A-B056-894CFF8CC29A}" type="datetimeFigureOut">
              <a:rPr lang="en-US" smtClean="0"/>
              <a:t>11/12/24</a:t>
            </a:fld>
            <a:endParaRPr lang="en-US"/>
          </a:p>
        </p:txBody>
      </p:sp>
      <p:sp>
        <p:nvSpPr>
          <p:cNvPr id="5" name="Footer Placeholder 4">
            <a:extLst>
              <a:ext uri="{FF2B5EF4-FFF2-40B4-BE49-F238E27FC236}">
                <a16:creationId xmlns:a16="http://schemas.microsoft.com/office/drawing/2014/main" id="{BEC857EE-AA9E-7744-B121-837829395A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5FA26-DD53-CA43-B54B-89E91BCDA11F}"/>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874618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480A359-2FB3-4847-9D97-3491754AA7F9}" type="datetimeFigureOut">
              <a:rPr lang="en-US"/>
              <a:pPr>
                <a:defRPr/>
              </a:pPr>
              <a:t>11/12/24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3579085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D128603A-2399-D64A-8203-C8F297F981E8}" type="datetimeFigureOut">
              <a:rPr lang="en-US"/>
              <a:pPr>
                <a:defRPr/>
              </a:pPr>
              <a:t>11/12/24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133198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5CF71F39-3D09-F149-B1A1-DC2A7DB4A435}" type="datetimeFigureOut">
              <a:rPr lang="en-US"/>
              <a:pPr>
                <a:defRPr/>
              </a:pPr>
              <a:t>11/12/24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2895894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17E7E973-E761-9943-801C-DE1E51E28431}" type="datetimeFigureOut">
              <a:rPr lang="en-US"/>
              <a:pPr>
                <a:defRPr/>
              </a:pPr>
              <a:t>11/12/24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281657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18ACE534-2B3A-FA4B-B87A-8AC244117610}" type="datetimeFigureOut">
              <a:rPr lang="en-US"/>
              <a:pPr>
                <a:defRPr/>
              </a:pPr>
              <a:t>11/12/24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3061839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2CDFFB5-C0BC-DE4D-9A38-E0EE75FC9E15}" type="datetimeFigureOut">
              <a:rPr lang="en-US"/>
              <a:pPr>
                <a:defRPr/>
              </a:pPr>
              <a:t>11/12/24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2838258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F42570F-F7E3-1F40-B6F3-59FE945D5A70}" type="datetimeFigureOut">
              <a:rPr lang="en-US"/>
              <a:pPr>
                <a:defRPr/>
              </a:pPr>
              <a:t>11/12/24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785831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6371E9B0-C3DF-544F-BB14-A487ECCC7F43}" type="datetimeFigureOut">
              <a:rPr lang="en-US"/>
              <a:pPr>
                <a:defRPr/>
              </a:pPr>
              <a:t>11/12/24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115280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5C586-3F5F-8148-BB1F-499EF949B0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6E2D30-D2E4-C24D-96F5-10BF4E0422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CC657D-8EE5-CB48-9FCB-F9F368C27214}"/>
              </a:ext>
            </a:extLst>
          </p:cNvPr>
          <p:cNvSpPr>
            <a:spLocks noGrp="1"/>
          </p:cNvSpPr>
          <p:nvPr>
            <p:ph type="dt" sz="half" idx="10"/>
          </p:nvPr>
        </p:nvSpPr>
        <p:spPr/>
        <p:txBody>
          <a:bodyPr/>
          <a:lstStyle/>
          <a:p>
            <a:fld id="{7D8C8CBE-5833-3E4A-B056-894CFF8CC29A}" type="datetimeFigureOut">
              <a:rPr lang="en-US" smtClean="0"/>
              <a:t>11/12/24</a:t>
            </a:fld>
            <a:endParaRPr lang="en-US"/>
          </a:p>
        </p:txBody>
      </p:sp>
      <p:sp>
        <p:nvSpPr>
          <p:cNvPr id="5" name="Footer Placeholder 4">
            <a:extLst>
              <a:ext uri="{FF2B5EF4-FFF2-40B4-BE49-F238E27FC236}">
                <a16:creationId xmlns:a16="http://schemas.microsoft.com/office/drawing/2014/main" id="{818A4680-2FCD-2C45-88DD-58DC3F0940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3DDA8-E64C-534E-9966-09CB65200A30}"/>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2336475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E5C4B1CF-5E0C-5D41-A3E2-D78942339385}" type="datetimeFigureOut">
              <a:rPr lang="en-US"/>
              <a:pPr>
                <a:defRPr/>
              </a:pPr>
              <a:t>11/12/24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9855682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3BC5DAC-1A13-D34F-9418-D6257772B49C}" type="datetimeFigureOut">
              <a:rPr lang="en-US"/>
              <a:pPr>
                <a:defRPr/>
              </a:pPr>
              <a:t>11/12/24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31364201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4EC0D93-568E-6D41-8E6D-0963A71A503C}" type="datetimeFigureOut">
              <a:rPr lang="en-US"/>
              <a:pPr>
                <a:defRPr/>
              </a:pPr>
              <a:t>11/12/24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778282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776C-1D59-8049-88C7-A9CF31D468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8B2CAF-2FC3-CE40-AFEE-BB0B1776B2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CE7856D-91AF-CD4F-BBB9-BB22C9E8644B}"/>
              </a:ext>
            </a:extLst>
          </p:cNvPr>
          <p:cNvSpPr>
            <a:spLocks noGrp="1"/>
          </p:cNvSpPr>
          <p:nvPr>
            <p:ph type="dt" sz="half" idx="10"/>
          </p:nvPr>
        </p:nvSpPr>
        <p:spPr/>
        <p:txBody>
          <a:bodyPr/>
          <a:lstStyle/>
          <a:p>
            <a:fld id="{7D8C8CBE-5833-3E4A-B056-894CFF8CC29A}" type="datetimeFigureOut">
              <a:rPr lang="en-US" smtClean="0"/>
              <a:t>11/12/24</a:t>
            </a:fld>
            <a:endParaRPr lang="en-US"/>
          </a:p>
        </p:txBody>
      </p:sp>
      <p:sp>
        <p:nvSpPr>
          <p:cNvPr id="5" name="Footer Placeholder 4">
            <a:extLst>
              <a:ext uri="{FF2B5EF4-FFF2-40B4-BE49-F238E27FC236}">
                <a16:creationId xmlns:a16="http://schemas.microsoft.com/office/drawing/2014/main" id="{16CE3E7E-C490-8847-8BD6-E8FF927245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8B10A-A8F3-4D47-8A42-C63FD91ED029}"/>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843715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16C5A-058F-7443-BE51-F3484A7E13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6365D3-EC68-114D-9B11-DAB294D6F0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F729DA-5D8F-0D4A-9476-2A4B4565334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E80497-C1FE-D547-B571-D69E574199AB}"/>
              </a:ext>
            </a:extLst>
          </p:cNvPr>
          <p:cNvSpPr>
            <a:spLocks noGrp="1"/>
          </p:cNvSpPr>
          <p:nvPr>
            <p:ph type="dt" sz="half" idx="10"/>
          </p:nvPr>
        </p:nvSpPr>
        <p:spPr/>
        <p:txBody>
          <a:bodyPr/>
          <a:lstStyle/>
          <a:p>
            <a:fld id="{7D8C8CBE-5833-3E4A-B056-894CFF8CC29A}" type="datetimeFigureOut">
              <a:rPr lang="en-US" smtClean="0"/>
              <a:t>11/12/24</a:t>
            </a:fld>
            <a:endParaRPr lang="en-US"/>
          </a:p>
        </p:txBody>
      </p:sp>
      <p:sp>
        <p:nvSpPr>
          <p:cNvPr id="6" name="Footer Placeholder 5">
            <a:extLst>
              <a:ext uri="{FF2B5EF4-FFF2-40B4-BE49-F238E27FC236}">
                <a16:creationId xmlns:a16="http://schemas.microsoft.com/office/drawing/2014/main" id="{8AC48521-7F13-C445-8751-4E87C9A27F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E37EE6-7CA7-0E41-9D14-89950249757E}"/>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572133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1FEF4-0D8E-DE46-AA71-05EE50ED02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DD346F-A12C-C142-8A93-08AF8CD4FB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3A45F87-A4D7-9343-A334-BB0CFE4C10A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5EE44D-0A72-974F-A950-E6793FBEAC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D733BD-E3C6-644A-BFEA-4784978800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82D901-6AD6-4A49-BB2B-6B6114E8DD7A}"/>
              </a:ext>
            </a:extLst>
          </p:cNvPr>
          <p:cNvSpPr>
            <a:spLocks noGrp="1"/>
          </p:cNvSpPr>
          <p:nvPr>
            <p:ph type="dt" sz="half" idx="10"/>
          </p:nvPr>
        </p:nvSpPr>
        <p:spPr/>
        <p:txBody>
          <a:bodyPr/>
          <a:lstStyle/>
          <a:p>
            <a:fld id="{7D8C8CBE-5833-3E4A-B056-894CFF8CC29A}" type="datetimeFigureOut">
              <a:rPr lang="en-US" smtClean="0"/>
              <a:t>11/12/24</a:t>
            </a:fld>
            <a:endParaRPr lang="en-US"/>
          </a:p>
        </p:txBody>
      </p:sp>
      <p:sp>
        <p:nvSpPr>
          <p:cNvPr id="8" name="Footer Placeholder 7">
            <a:extLst>
              <a:ext uri="{FF2B5EF4-FFF2-40B4-BE49-F238E27FC236}">
                <a16:creationId xmlns:a16="http://schemas.microsoft.com/office/drawing/2014/main" id="{1AE8327C-C108-2948-9F3B-C5B7A290D5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E731F0-A30E-CD44-8DE4-E483375638B1}"/>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652182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4FD0-E6C0-4B4E-9F81-15DB208377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13ED28-8A5F-F64A-8A93-8A03DD77CDF2}"/>
              </a:ext>
            </a:extLst>
          </p:cNvPr>
          <p:cNvSpPr>
            <a:spLocks noGrp="1"/>
          </p:cNvSpPr>
          <p:nvPr>
            <p:ph type="dt" sz="half" idx="10"/>
          </p:nvPr>
        </p:nvSpPr>
        <p:spPr/>
        <p:txBody>
          <a:bodyPr/>
          <a:lstStyle/>
          <a:p>
            <a:fld id="{7D8C8CBE-5833-3E4A-B056-894CFF8CC29A}" type="datetimeFigureOut">
              <a:rPr lang="en-US" smtClean="0"/>
              <a:t>11/12/24</a:t>
            </a:fld>
            <a:endParaRPr lang="en-US"/>
          </a:p>
        </p:txBody>
      </p:sp>
      <p:sp>
        <p:nvSpPr>
          <p:cNvPr id="4" name="Footer Placeholder 3">
            <a:extLst>
              <a:ext uri="{FF2B5EF4-FFF2-40B4-BE49-F238E27FC236}">
                <a16:creationId xmlns:a16="http://schemas.microsoft.com/office/drawing/2014/main" id="{5AB56722-EB54-8141-9FFB-B883395CC8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2943BF-772C-0847-97EA-D301AA5778E5}"/>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97816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AB0981-B3E8-BA40-99FE-EA2C2AD9529B}"/>
              </a:ext>
            </a:extLst>
          </p:cNvPr>
          <p:cNvSpPr>
            <a:spLocks noGrp="1"/>
          </p:cNvSpPr>
          <p:nvPr>
            <p:ph type="dt" sz="half" idx="10"/>
          </p:nvPr>
        </p:nvSpPr>
        <p:spPr/>
        <p:txBody>
          <a:bodyPr/>
          <a:lstStyle/>
          <a:p>
            <a:fld id="{7D8C8CBE-5833-3E4A-B056-894CFF8CC29A}" type="datetimeFigureOut">
              <a:rPr lang="en-US" smtClean="0"/>
              <a:t>11/12/24</a:t>
            </a:fld>
            <a:endParaRPr lang="en-US"/>
          </a:p>
        </p:txBody>
      </p:sp>
      <p:sp>
        <p:nvSpPr>
          <p:cNvPr id="3" name="Footer Placeholder 2">
            <a:extLst>
              <a:ext uri="{FF2B5EF4-FFF2-40B4-BE49-F238E27FC236}">
                <a16:creationId xmlns:a16="http://schemas.microsoft.com/office/drawing/2014/main" id="{EE22584C-B9F3-5C46-B605-B2FB47395B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E55008-FE08-E24B-9B3C-0A16B2CEE7C2}"/>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396198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EC03-3651-D14B-AEAB-3A7133F5A9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F6D8CA-8B8C-944F-8C90-AE9CC8AC0A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54B7D9-B6E8-714F-A4A5-B28D20D3F8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6B4357-3269-4248-AEAA-3609D1B55016}"/>
              </a:ext>
            </a:extLst>
          </p:cNvPr>
          <p:cNvSpPr>
            <a:spLocks noGrp="1"/>
          </p:cNvSpPr>
          <p:nvPr>
            <p:ph type="dt" sz="half" idx="10"/>
          </p:nvPr>
        </p:nvSpPr>
        <p:spPr/>
        <p:txBody>
          <a:bodyPr/>
          <a:lstStyle/>
          <a:p>
            <a:fld id="{7D8C8CBE-5833-3E4A-B056-894CFF8CC29A}" type="datetimeFigureOut">
              <a:rPr lang="en-US" smtClean="0"/>
              <a:t>11/12/24</a:t>
            </a:fld>
            <a:endParaRPr lang="en-US"/>
          </a:p>
        </p:txBody>
      </p:sp>
      <p:sp>
        <p:nvSpPr>
          <p:cNvPr id="6" name="Footer Placeholder 5">
            <a:extLst>
              <a:ext uri="{FF2B5EF4-FFF2-40B4-BE49-F238E27FC236}">
                <a16:creationId xmlns:a16="http://schemas.microsoft.com/office/drawing/2014/main" id="{DC507DF4-EB73-9348-BA24-2E62ACB54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FC95E-AF76-2F40-8E6E-10EEB82B0CB8}"/>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956787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06BE1-1070-164D-B226-7BEB3337B9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FE752A-35DB-4244-957A-47F0C249B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5A8CC6-3E86-9E4C-B828-E55B4933B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05BC1C-7B9D-C646-8E67-4C98CDDA9FEA}"/>
              </a:ext>
            </a:extLst>
          </p:cNvPr>
          <p:cNvSpPr>
            <a:spLocks noGrp="1"/>
          </p:cNvSpPr>
          <p:nvPr>
            <p:ph type="dt" sz="half" idx="10"/>
          </p:nvPr>
        </p:nvSpPr>
        <p:spPr/>
        <p:txBody>
          <a:bodyPr/>
          <a:lstStyle/>
          <a:p>
            <a:fld id="{7D8C8CBE-5833-3E4A-B056-894CFF8CC29A}" type="datetimeFigureOut">
              <a:rPr lang="en-US" smtClean="0"/>
              <a:t>11/12/24</a:t>
            </a:fld>
            <a:endParaRPr lang="en-US"/>
          </a:p>
        </p:txBody>
      </p:sp>
      <p:sp>
        <p:nvSpPr>
          <p:cNvPr id="6" name="Footer Placeholder 5">
            <a:extLst>
              <a:ext uri="{FF2B5EF4-FFF2-40B4-BE49-F238E27FC236}">
                <a16:creationId xmlns:a16="http://schemas.microsoft.com/office/drawing/2014/main" id="{4C79295E-F278-8441-AA89-1F2F8EB282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FDEB5-4B8E-1143-AC2B-DDB5F294146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956445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12B010-5E9E-E240-BC91-7846D2B27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63D9EB-2FC9-1848-BCB3-4904198DC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44448-0A7D-184E-908E-72ADAF04E2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8C8CBE-5833-3E4A-B056-894CFF8CC29A}" type="datetimeFigureOut">
              <a:rPr lang="en-US" smtClean="0"/>
              <a:t>11/12/24</a:t>
            </a:fld>
            <a:endParaRPr lang="en-US"/>
          </a:p>
        </p:txBody>
      </p:sp>
      <p:sp>
        <p:nvSpPr>
          <p:cNvPr id="5" name="Footer Placeholder 4">
            <a:extLst>
              <a:ext uri="{FF2B5EF4-FFF2-40B4-BE49-F238E27FC236}">
                <a16:creationId xmlns:a16="http://schemas.microsoft.com/office/drawing/2014/main" id="{B9886183-444C-E749-AEE5-FEA7D7D6E2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918D00-42C1-B442-BC2B-ECBBCB6471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424F7F-1103-A749-AA35-91DD36B89A7B}" type="slidenum">
              <a:rPr lang="en-US" smtClean="0"/>
              <a:t>‹#›</a:t>
            </a:fld>
            <a:endParaRPr lang="en-US"/>
          </a:p>
        </p:txBody>
      </p:sp>
    </p:spTree>
    <p:extLst>
      <p:ext uri="{BB962C8B-B14F-4D97-AF65-F5344CB8AC3E}">
        <p14:creationId xmlns:p14="http://schemas.microsoft.com/office/powerpoint/2010/main" val="6814515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C944504B-B211-B34D-97AF-78446C71FCDD}" type="datetimeFigureOut">
              <a:rPr lang="en-US" smtClean="0"/>
              <a:pPr>
                <a:defRPr/>
              </a:pPr>
              <a:t>11/12/24</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345903216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13.xml"/><Relationship Id="rId4" Type="http://schemas.openxmlformats.org/officeDocument/2006/relationships/image" Target="../media/image17.tiff"/></Relationships>
</file>

<file path=ppt/slides/_rels/slide23.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13.xml"/><Relationship Id="rId5" Type="http://schemas.openxmlformats.org/officeDocument/2006/relationships/image" Target="../media/image27.tiff"/><Relationship Id="rId4" Type="http://schemas.openxmlformats.org/officeDocument/2006/relationships/image" Target="../media/image26.tiff"/></Relationships>
</file>

<file path=ppt/slides/_rels/slide27.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13.xml"/><Relationship Id="rId5" Type="http://schemas.openxmlformats.org/officeDocument/2006/relationships/image" Target="../media/image36.jpeg"/><Relationship Id="rId4" Type="http://schemas.openxmlformats.org/officeDocument/2006/relationships/image" Target="../media/image3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Overview and Introduction</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NE 533: Nuclear Fuel Performance</a:t>
            </a:r>
          </a:p>
          <a:p>
            <a:r>
              <a:rPr lang="en-US" dirty="0"/>
              <a:t>Spring 2024</a:t>
            </a:r>
          </a:p>
          <a:p>
            <a:r>
              <a:rPr lang="en-US" dirty="0"/>
              <a:t>Dr. Benjamin Beeler</a:t>
            </a:r>
          </a:p>
          <a:p>
            <a:r>
              <a:rPr lang="en-US" dirty="0"/>
              <a:t>Dr. Wen Jiang</a:t>
            </a:r>
          </a:p>
        </p:txBody>
      </p:sp>
    </p:spTree>
    <p:extLst>
      <p:ext uri="{BB962C8B-B14F-4D97-AF65-F5344CB8AC3E}">
        <p14:creationId xmlns:p14="http://schemas.microsoft.com/office/powerpoint/2010/main" val="3005064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6F2AB-D1C7-DEFE-452D-828C2DC1CCD9}"/>
              </a:ext>
            </a:extLst>
          </p:cNvPr>
          <p:cNvSpPr>
            <a:spLocks noGrp="1"/>
          </p:cNvSpPr>
          <p:nvPr>
            <p:ph type="title"/>
          </p:nvPr>
        </p:nvSpPr>
        <p:spPr/>
        <p:txBody>
          <a:bodyPr/>
          <a:lstStyle/>
          <a:p>
            <a:r>
              <a:rPr lang="en-US" dirty="0"/>
              <a:t>tell me about yourself</a:t>
            </a:r>
          </a:p>
        </p:txBody>
      </p:sp>
      <p:sp>
        <p:nvSpPr>
          <p:cNvPr id="3" name="Text Placeholder 2">
            <a:extLst>
              <a:ext uri="{FF2B5EF4-FFF2-40B4-BE49-F238E27FC236}">
                <a16:creationId xmlns:a16="http://schemas.microsoft.com/office/drawing/2014/main" id="{C7F4C85D-FF30-821D-E8DE-A85B5C5B490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13909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6F2AB-D1C7-DEFE-452D-828C2DC1CCD9}"/>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C7F4C85D-FF30-821D-E8DE-A85B5C5B490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93324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B0ACF-AB5D-0D49-95C5-7B30A2D50968}"/>
              </a:ext>
            </a:extLst>
          </p:cNvPr>
          <p:cNvSpPr>
            <a:spLocks noGrp="1"/>
          </p:cNvSpPr>
          <p:nvPr>
            <p:ph type="title"/>
          </p:nvPr>
        </p:nvSpPr>
        <p:spPr/>
        <p:txBody>
          <a:bodyPr/>
          <a:lstStyle/>
          <a:p>
            <a:r>
              <a:rPr lang="en-US" sz="4000" dirty="0"/>
              <a:t>Complete nuclear fuel cycle</a:t>
            </a:r>
          </a:p>
        </p:txBody>
      </p:sp>
      <p:pic>
        <p:nvPicPr>
          <p:cNvPr id="4" name="Picture 3">
            <a:extLst>
              <a:ext uri="{FF2B5EF4-FFF2-40B4-BE49-F238E27FC236}">
                <a16:creationId xmlns:a16="http://schemas.microsoft.com/office/drawing/2014/main" id="{D28E2028-FC5D-D241-B8BA-E04CF789E8C7}"/>
              </a:ext>
            </a:extLst>
          </p:cNvPr>
          <p:cNvPicPr>
            <a:picLocks noChangeAspect="1"/>
          </p:cNvPicPr>
          <p:nvPr/>
        </p:nvPicPr>
        <p:blipFill>
          <a:blip r:embed="rId2"/>
          <a:stretch>
            <a:fillRect/>
          </a:stretch>
        </p:blipFill>
        <p:spPr>
          <a:xfrm>
            <a:off x="3248764" y="1968501"/>
            <a:ext cx="5694472" cy="4635500"/>
          </a:xfrm>
          <a:prstGeom prst="rect">
            <a:avLst/>
          </a:prstGeom>
        </p:spPr>
      </p:pic>
    </p:spTree>
    <p:extLst>
      <p:ext uri="{BB962C8B-B14F-4D97-AF65-F5344CB8AC3E}">
        <p14:creationId xmlns:p14="http://schemas.microsoft.com/office/powerpoint/2010/main" val="25291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4EAB7-EB64-6E48-B484-98A4C60B8939}"/>
              </a:ext>
            </a:extLst>
          </p:cNvPr>
          <p:cNvSpPr>
            <a:spLocks noGrp="1"/>
          </p:cNvSpPr>
          <p:nvPr>
            <p:ph type="title"/>
          </p:nvPr>
        </p:nvSpPr>
        <p:spPr/>
        <p:txBody>
          <a:bodyPr/>
          <a:lstStyle/>
          <a:p>
            <a:r>
              <a:rPr lang="en-US" sz="4000" dirty="0"/>
              <a:t>Emphasis on In-Reactor Behavior of Fuel</a:t>
            </a:r>
          </a:p>
        </p:txBody>
      </p:sp>
      <p:sp>
        <p:nvSpPr>
          <p:cNvPr id="3" name="Content Placeholder 2">
            <a:extLst>
              <a:ext uri="{FF2B5EF4-FFF2-40B4-BE49-F238E27FC236}">
                <a16:creationId xmlns:a16="http://schemas.microsoft.com/office/drawing/2014/main" id="{6C9F8352-4919-3048-A2A1-E98FE7E18A40}"/>
              </a:ext>
            </a:extLst>
          </p:cNvPr>
          <p:cNvSpPr>
            <a:spLocks noGrp="1"/>
          </p:cNvSpPr>
          <p:nvPr>
            <p:ph idx="1"/>
          </p:nvPr>
        </p:nvSpPr>
        <p:spPr>
          <a:xfrm>
            <a:off x="609600" y="2250141"/>
            <a:ext cx="6657975" cy="4150659"/>
          </a:xfrm>
        </p:spPr>
        <p:txBody>
          <a:bodyPr>
            <a:normAutofit fontScale="70000" lnSpcReduction="20000"/>
          </a:bodyPr>
          <a:lstStyle/>
          <a:p>
            <a:r>
              <a:rPr lang="en-US" dirty="0"/>
              <a:t>The full reactor system is complex and substantial, and there are separate NE courses covering this area</a:t>
            </a:r>
          </a:p>
          <a:p>
            <a:r>
              <a:rPr lang="en-US" dirty="0"/>
              <a:t>Although the fuel is a relatively small part of a reactor system, it determines thermal power, which drives electric power generation</a:t>
            </a:r>
          </a:p>
          <a:p>
            <a:r>
              <a:rPr lang="en-US" dirty="0"/>
              <a:t>The performance of the fuel is measured by:</a:t>
            </a:r>
          </a:p>
          <a:p>
            <a:pPr lvl="1"/>
            <a:r>
              <a:rPr lang="en-US" dirty="0"/>
              <a:t>How much heat is delivered to the coolant</a:t>
            </a:r>
          </a:p>
          <a:p>
            <a:pPr lvl="1"/>
            <a:r>
              <a:rPr lang="en-US" dirty="0"/>
              <a:t>The length of time it operates without any problems</a:t>
            </a:r>
          </a:p>
          <a:p>
            <a:pPr lvl="1"/>
            <a:r>
              <a:rPr lang="en-US" dirty="0"/>
              <a:t>How well it performs during an accident</a:t>
            </a:r>
          </a:p>
          <a:p>
            <a:endParaRPr lang="en-US" dirty="0"/>
          </a:p>
        </p:txBody>
      </p:sp>
      <p:pic>
        <p:nvPicPr>
          <p:cNvPr id="4" name="Picture 3">
            <a:extLst>
              <a:ext uri="{FF2B5EF4-FFF2-40B4-BE49-F238E27FC236}">
                <a16:creationId xmlns:a16="http://schemas.microsoft.com/office/drawing/2014/main" id="{88AA507D-AFBA-DC48-875C-883F7E0501FF}"/>
              </a:ext>
            </a:extLst>
          </p:cNvPr>
          <p:cNvPicPr>
            <a:picLocks noChangeAspect="1"/>
          </p:cNvPicPr>
          <p:nvPr/>
        </p:nvPicPr>
        <p:blipFill>
          <a:blip r:embed="rId2"/>
          <a:stretch>
            <a:fillRect/>
          </a:stretch>
        </p:blipFill>
        <p:spPr>
          <a:xfrm>
            <a:off x="7558367" y="2250142"/>
            <a:ext cx="4181933" cy="3785370"/>
          </a:xfrm>
          <a:prstGeom prst="rect">
            <a:avLst/>
          </a:prstGeom>
        </p:spPr>
      </p:pic>
    </p:spTree>
    <p:extLst>
      <p:ext uri="{BB962C8B-B14F-4D97-AF65-F5344CB8AC3E}">
        <p14:creationId xmlns:p14="http://schemas.microsoft.com/office/powerpoint/2010/main" val="3121960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44F57-E27C-7147-95ED-E33CF9E6CA5B}"/>
              </a:ext>
            </a:extLst>
          </p:cNvPr>
          <p:cNvSpPr>
            <a:spLocks noGrp="1"/>
          </p:cNvSpPr>
          <p:nvPr>
            <p:ph type="title"/>
          </p:nvPr>
        </p:nvSpPr>
        <p:spPr/>
        <p:txBody>
          <a:bodyPr/>
          <a:lstStyle/>
          <a:p>
            <a:r>
              <a:rPr lang="en-US" sz="4000" dirty="0"/>
              <a:t>How much heat is delivered to the coolant?</a:t>
            </a:r>
          </a:p>
        </p:txBody>
      </p:sp>
      <p:sp>
        <p:nvSpPr>
          <p:cNvPr id="3" name="Content Placeholder 2">
            <a:extLst>
              <a:ext uri="{FF2B5EF4-FFF2-40B4-BE49-F238E27FC236}">
                <a16:creationId xmlns:a16="http://schemas.microsoft.com/office/drawing/2014/main" id="{59D8ECCC-82E5-894A-9B60-B304C701BABA}"/>
              </a:ext>
            </a:extLst>
          </p:cNvPr>
          <p:cNvSpPr>
            <a:spLocks noGrp="1"/>
          </p:cNvSpPr>
          <p:nvPr>
            <p:ph idx="1"/>
          </p:nvPr>
        </p:nvSpPr>
        <p:spPr>
          <a:xfrm>
            <a:off x="609600" y="2250141"/>
            <a:ext cx="5486400" cy="3876023"/>
          </a:xfrm>
        </p:spPr>
        <p:txBody>
          <a:bodyPr>
            <a:normAutofit fontScale="70000" lnSpcReduction="20000"/>
          </a:bodyPr>
          <a:lstStyle/>
          <a:p>
            <a:r>
              <a:rPr lang="en-US" dirty="0"/>
              <a:t>Heat transport is related to thermal conductivity</a:t>
            </a:r>
          </a:p>
          <a:p>
            <a:r>
              <a:rPr lang="en-US" dirty="0"/>
              <a:t>In single crystal, pristine materials, thermal conductivity is reasonably straightforward</a:t>
            </a:r>
          </a:p>
          <a:p>
            <a:r>
              <a:rPr lang="en-US" dirty="0"/>
              <a:t>In dynamic, radiation environments, thermal conductivity degrades, fission gas bubbles form, grain boundaries are generated and destroyed, changing geometries, evolving chemical compositions, etc.</a:t>
            </a:r>
          </a:p>
          <a:p>
            <a:r>
              <a:rPr lang="en-US" dirty="0"/>
              <a:t>How does thermal conductivity vary?</a:t>
            </a:r>
          </a:p>
        </p:txBody>
      </p:sp>
      <p:pic>
        <p:nvPicPr>
          <p:cNvPr id="4" name="Picture 3">
            <a:extLst>
              <a:ext uri="{FF2B5EF4-FFF2-40B4-BE49-F238E27FC236}">
                <a16:creationId xmlns:a16="http://schemas.microsoft.com/office/drawing/2014/main" id="{E194606D-A361-1A40-A530-3E177890210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810500" y="1915004"/>
            <a:ext cx="2295525" cy="2359025"/>
          </a:xfrm>
          <a:prstGeom prst="rect">
            <a:avLst/>
          </a:prstGeom>
        </p:spPr>
      </p:pic>
      <p:pic>
        <p:nvPicPr>
          <p:cNvPr id="5" name="Picture 4">
            <a:extLst>
              <a:ext uri="{FF2B5EF4-FFF2-40B4-BE49-F238E27FC236}">
                <a16:creationId xmlns:a16="http://schemas.microsoft.com/office/drawing/2014/main" id="{F35F8A6A-0166-1947-996C-BB4F0E8EBE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57975" y="4274029"/>
            <a:ext cx="4756150" cy="2352195"/>
          </a:xfrm>
          <a:prstGeom prst="rect">
            <a:avLst/>
          </a:prstGeom>
        </p:spPr>
      </p:pic>
    </p:spTree>
    <p:extLst>
      <p:ext uri="{BB962C8B-B14F-4D97-AF65-F5344CB8AC3E}">
        <p14:creationId xmlns:p14="http://schemas.microsoft.com/office/powerpoint/2010/main" val="1890634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S. capacity factor by energy source 2021">
            <a:extLst>
              <a:ext uri="{FF2B5EF4-FFF2-40B4-BE49-F238E27FC236}">
                <a16:creationId xmlns:a16="http://schemas.microsoft.com/office/drawing/2014/main" id="{F5D6E76C-FD3D-A217-F263-E033172AFDB4}"/>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313011" y="4440094"/>
            <a:ext cx="3556875" cy="21341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A944F57-E27C-7147-95ED-E33CF9E6CA5B}"/>
              </a:ext>
            </a:extLst>
          </p:cNvPr>
          <p:cNvSpPr>
            <a:spLocks noGrp="1"/>
          </p:cNvSpPr>
          <p:nvPr>
            <p:ph type="title"/>
          </p:nvPr>
        </p:nvSpPr>
        <p:spPr/>
        <p:txBody>
          <a:bodyPr/>
          <a:lstStyle/>
          <a:p>
            <a:pPr lvl="1"/>
            <a:r>
              <a:rPr lang="en-US" sz="4000" dirty="0"/>
              <a:t>The length of time fuel operates without any problems</a:t>
            </a:r>
          </a:p>
        </p:txBody>
      </p:sp>
      <p:sp>
        <p:nvSpPr>
          <p:cNvPr id="3" name="Content Placeholder 2">
            <a:extLst>
              <a:ext uri="{FF2B5EF4-FFF2-40B4-BE49-F238E27FC236}">
                <a16:creationId xmlns:a16="http://schemas.microsoft.com/office/drawing/2014/main" id="{59D8ECCC-82E5-894A-9B60-B304C701BABA}"/>
              </a:ext>
            </a:extLst>
          </p:cNvPr>
          <p:cNvSpPr>
            <a:spLocks noGrp="1"/>
          </p:cNvSpPr>
          <p:nvPr>
            <p:ph idx="1"/>
          </p:nvPr>
        </p:nvSpPr>
        <p:spPr>
          <a:xfrm>
            <a:off x="609600" y="2250141"/>
            <a:ext cx="5486400" cy="4045884"/>
          </a:xfrm>
        </p:spPr>
        <p:txBody>
          <a:bodyPr>
            <a:normAutofit fontScale="62500" lnSpcReduction="20000"/>
          </a:bodyPr>
          <a:lstStyle/>
          <a:p>
            <a:r>
              <a:rPr lang="en-US" dirty="0"/>
              <a:t>There are 92 operating nuclear reactors in the US, producing ~20% of the electricity</a:t>
            </a:r>
          </a:p>
          <a:p>
            <a:r>
              <a:rPr lang="en-US" dirty="0"/>
              <a:t>The net capacity factor is the ratio of an actual electrical energy output to the maximum possible electrical energy output over a period of time</a:t>
            </a:r>
          </a:p>
          <a:p>
            <a:r>
              <a:rPr lang="en-US" dirty="0"/>
              <a:t>Nuclear reactor capacity factor is ~92% over the past decade</a:t>
            </a:r>
          </a:p>
          <a:p>
            <a:r>
              <a:rPr lang="en-US" dirty="0"/>
              <a:t>The ability to maintain high capacity factor, largely by limiting shutdown time, is key in making nuclear power economical</a:t>
            </a:r>
          </a:p>
          <a:p>
            <a:r>
              <a:rPr lang="en-US" dirty="0"/>
              <a:t>Fuel is the primary component forcing reactor downtime</a:t>
            </a:r>
          </a:p>
          <a:p>
            <a:endParaRPr lang="en-US" dirty="0"/>
          </a:p>
        </p:txBody>
      </p:sp>
      <p:pic>
        <p:nvPicPr>
          <p:cNvPr id="7" name="Picture 6">
            <a:extLst>
              <a:ext uri="{FF2B5EF4-FFF2-40B4-BE49-F238E27FC236}">
                <a16:creationId xmlns:a16="http://schemas.microsoft.com/office/drawing/2014/main" id="{57960DE1-D2B3-CD4B-94C3-CD2FEF9A88E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83973" y="2030761"/>
            <a:ext cx="4014952" cy="2575533"/>
          </a:xfrm>
          <a:prstGeom prst="rect">
            <a:avLst/>
          </a:prstGeom>
        </p:spPr>
      </p:pic>
    </p:spTree>
    <p:extLst>
      <p:ext uri="{BB962C8B-B14F-4D97-AF65-F5344CB8AC3E}">
        <p14:creationId xmlns:p14="http://schemas.microsoft.com/office/powerpoint/2010/main" val="3825636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44F57-E27C-7147-95ED-E33CF9E6CA5B}"/>
              </a:ext>
            </a:extLst>
          </p:cNvPr>
          <p:cNvSpPr>
            <a:spLocks noGrp="1"/>
          </p:cNvSpPr>
          <p:nvPr>
            <p:ph type="title"/>
          </p:nvPr>
        </p:nvSpPr>
        <p:spPr/>
        <p:txBody>
          <a:bodyPr/>
          <a:lstStyle/>
          <a:p>
            <a:pPr lvl="1"/>
            <a:r>
              <a:rPr lang="en-US" sz="4000" dirty="0"/>
              <a:t>Fuel behavior during accidents</a:t>
            </a:r>
          </a:p>
        </p:txBody>
      </p:sp>
      <p:sp>
        <p:nvSpPr>
          <p:cNvPr id="3" name="Content Placeholder 2">
            <a:extLst>
              <a:ext uri="{FF2B5EF4-FFF2-40B4-BE49-F238E27FC236}">
                <a16:creationId xmlns:a16="http://schemas.microsoft.com/office/drawing/2014/main" id="{59D8ECCC-82E5-894A-9B60-B304C701BABA}"/>
              </a:ext>
            </a:extLst>
          </p:cNvPr>
          <p:cNvSpPr>
            <a:spLocks noGrp="1"/>
          </p:cNvSpPr>
          <p:nvPr>
            <p:ph idx="1"/>
          </p:nvPr>
        </p:nvSpPr>
        <p:spPr>
          <a:xfrm>
            <a:off x="609600" y="2250141"/>
            <a:ext cx="5486400" cy="4045884"/>
          </a:xfrm>
        </p:spPr>
        <p:txBody>
          <a:bodyPr>
            <a:normAutofit/>
          </a:bodyPr>
          <a:lstStyle/>
          <a:p>
            <a:r>
              <a:rPr lang="en-US" sz="2200" dirty="0"/>
              <a:t>In addition to normal operating conditions, the behavior of the fuel during accidents is of critical importance</a:t>
            </a:r>
          </a:p>
          <a:p>
            <a:r>
              <a:rPr lang="en-US" sz="2200" dirty="0"/>
              <a:t>Predictable, and hopefully stable, behavior is desired during a variety of accident scenarios</a:t>
            </a:r>
          </a:p>
          <a:p>
            <a:r>
              <a:rPr lang="en-US" sz="2200" dirty="0"/>
              <a:t>Even low impact accidents are detrimental to public opinion surrounding nuclear energy</a:t>
            </a:r>
          </a:p>
          <a:p>
            <a:endParaRPr lang="en-US" sz="2200" dirty="0"/>
          </a:p>
        </p:txBody>
      </p:sp>
      <p:pic>
        <p:nvPicPr>
          <p:cNvPr id="5" name="Picture 4">
            <a:extLst>
              <a:ext uri="{FF2B5EF4-FFF2-40B4-BE49-F238E27FC236}">
                <a16:creationId xmlns:a16="http://schemas.microsoft.com/office/drawing/2014/main" id="{8CB0DA98-373F-754B-9050-F037C1666F6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60539" y="4273083"/>
            <a:ext cx="4530622" cy="2313283"/>
          </a:xfrm>
          <a:prstGeom prst="rect">
            <a:avLst/>
          </a:prstGeom>
        </p:spPr>
      </p:pic>
      <p:pic>
        <p:nvPicPr>
          <p:cNvPr id="6" name="Picture 5">
            <a:extLst>
              <a:ext uri="{FF2B5EF4-FFF2-40B4-BE49-F238E27FC236}">
                <a16:creationId xmlns:a16="http://schemas.microsoft.com/office/drawing/2014/main" id="{42A7A085-4F57-E44D-A12F-106DBDFC967E}"/>
              </a:ext>
            </a:extLst>
          </p:cNvPr>
          <p:cNvPicPr>
            <a:picLocks noChangeAspect="1"/>
          </p:cNvPicPr>
          <p:nvPr/>
        </p:nvPicPr>
        <p:blipFill>
          <a:blip r:embed="rId3"/>
          <a:stretch>
            <a:fillRect/>
          </a:stretch>
        </p:blipFill>
        <p:spPr>
          <a:xfrm>
            <a:off x="7200534" y="1863376"/>
            <a:ext cx="4050632" cy="2278481"/>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9E8F9BD5-B47D-C94D-B8F4-E086BD4FAEE8}"/>
              </a:ext>
            </a:extLst>
          </p:cNvPr>
          <p:cNvSpPr txBox="1"/>
          <p:nvPr/>
        </p:nvSpPr>
        <p:spPr>
          <a:xfrm>
            <a:off x="7344867" y="2099727"/>
            <a:ext cx="1365813" cy="369332"/>
          </a:xfrm>
          <a:prstGeom prst="rect">
            <a:avLst/>
          </a:prstGeom>
          <a:solidFill>
            <a:schemeClr val="bg1"/>
          </a:solidFill>
        </p:spPr>
        <p:txBody>
          <a:bodyPr wrap="square" rtlCol="0">
            <a:spAutoFit/>
          </a:bodyPr>
          <a:lstStyle/>
          <a:p>
            <a:pPr algn="ctr"/>
            <a:r>
              <a:rPr lang="en-US" dirty="0"/>
              <a:t>Fukushima</a:t>
            </a:r>
          </a:p>
        </p:txBody>
      </p:sp>
    </p:spTree>
    <p:extLst>
      <p:ext uri="{BB962C8B-B14F-4D97-AF65-F5344CB8AC3E}">
        <p14:creationId xmlns:p14="http://schemas.microsoft.com/office/powerpoint/2010/main" val="1093882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FAF98-CFEE-F343-B926-A5351E4BCCC4}"/>
              </a:ext>
            </a:extLst>
          </p:cNvPr>
          <p:cNvSpPr>
            <a:spLocks noGrp="1"/>
          </p:cNvSpPr>
          <p:nvPr>
            <p:ph type="title"/>
          </p:nvPr>
        </p:nvSpPr>
        <p:spPr/>
        <p:txBody>
          <a:bodyPr/>
          <a:lstStyle/>
          <a:p>
            <a:r>
              <a:rPr lang="en-US" sz="3600" dirty="0"/>
              <a:t>All of these factors together represent what we call “fuel performance”</a:t>
            </a:r>
          </a:p>
        </p:txBody>
      </p:sp>
      <p:grpSp>
        <p:nvGrpSpPr>
          <p:cNvPr id="15" name="Group 14">
            <a:extLst>
              <a:ext uri="{FF2B5EF4-FFF2-40B4-BE49-F238E27FC236}">
                <a16:creationId xmlns:a16="http://schemas.microsoft.com/office/drawing/2014/main" id="{F035F060-7B46-2E4F-89B0-91B57CCC95D6}"/>
              </a:ext>
            </a:extLst>
          </p:cNvPr>
          <p:cNvGrpSpPr>
            <a:grpSpLocks noChangeAspect="1"/>
          </p:cNvGrpSpPr>
          <p:nvPr/>
        </p:nvGrpSpPr>
        <p:grpSpPr>
          <a:xfrm>
            <a:off x="2762077" y="2109482"/>
            <a:ext cx="6667846" cy="4552402"/>
            <a:chOff x="741947" y="1314264"/>
            <a:chExt cx="8017325" cy="5473744"/>
          </a:xfrm>
        </p:grpSpPr>
        <p:pic>
          <p:nvPicPr>
            <p:cNvPr id="4" name="Picture 1">
              <a:extLst>
                <a:ext uri="{FF2B5EF4-FFF2-40B4-BE49-F238E27FC236}">
                  <a16:creationId xmlns:a16="http://schemas.microsoft.com/office/drawing/2014/main" id="{F264F13E-8E1A-ED49-819B-209797A7730B}"/>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047763" y="1711324"/>
              <a:ext cx="2711509" cy="17577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E4EE11F9-C7A2-E644-B40A-182AD58FFF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1947" y="1643024"/>
              <a:ext cx="2699403" cy="2006556"/>
            </a:xfrm>
            <a:prstGeom prst="rect">
              <a:avLst/>
            </a:prstGeom>
          </p:spPr>
        </p:pic>
        <p:grpSp>
          <p:nvGrpSpPr>
            <p:cNvPr id="6" name="Group 5">
              <a:extLst>
                <a:ext uri="{FF2B5EF4-FFF2-40B4-BE49-F238E27FC236}">
                  <a16:creationId xmlns:a16="http://schemas.microsoft.com/office/drawing/2014/main" id="{BED6D238-DD46-6247-B4FA-3403E8277175}"/>
                </a:ext>
              </a:extLst>
            </p:cNvPr>
            <p:cNvGrpSpPr>
              <a:grpSpLocks noChangeAspect="1"/>
            </p:cNvGrpSpPr>
            <p:nvPr/>
          </p:nvGrpSpPr>
          <p:grpSpPr>
            <a:xfrm>
              <a:off x="2619969" y="1314264"/>
              <a:ext cx="4111031" cy="3993980"/>
              <a:chOff x="2325864" y="1454808"/>
              <a:chExt cx="4568657" cy="4438576"/>
            </a:xfrm>
          </p:grpSpPr>
          <p:sp>
            <p:nvSpPr>
              <p:cNvPr id="7" name="Isosceles Triangle 7">
                <a:extLst>
                  <a:ext uri="{FF2B5EF4-FFF2-40B4-BE49-F238E27FC236}">
                    <a16:creationId xmlns:a16="http://schemas.microsoft.com/office/drawing/2014/main" id="{A1E86F20-A97A-EC45-8AE9-E0FB3F026CE9}"/>
                  </a:ext>
                </a:extLst>
              </p:cNvPr>
              <p:cNvSpPr/>
              <p:nvPr/>
            </p:nvSpPr>
            <p:spPr>
              <a:xfrm>
                <a:off x="2325864" y="1584906"/>
                <a:ext cx="3429000" cy="3195053"/>
              </a:xfrm>
              <a:prstGeom prst="triangle">
                <a:avLst/>
              </a:prstGeom>
              <a:gradFill flip="none"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tileRec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 name="Isosceles Triangle 9">
                <a:extLst>
                  <a:ext uri="{FF2B5EF4-FFF2-40B4-BE49-F238E27FC236}">
                    <a16:creationId xmlns:a16="http://schemas.microsoft.com/office/drawing/2014/main" id="{1FA32625-64E3-064A-A949-24430712DD76}"/>
                  </a:ext>
                </a:extLst>
              </p:cNvPr>
              <p:cNvSpPr/>
              <p:nvPr/>
            </p:nvSpPr>
            <p:spPr>
              <a:xfrm>
                <a:off x="2894020" y="2639227"/>
                <a:ext cx="3429000" cy="3195053"/>
              </a:xfrm>
              <a:prstGeom prst="triangle">
                <a:avLst/>
              </a:prstGeom>
              <a:gradFill flip="none"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2A8CD4FD-8B2C-7B44-AD8D-E4C46D0F5E09}"/>
                  </a:ext>
                </a:extLst>
              </p:cNvPr>
              <p:cNvSpPr/>
              <p:nvPr/>
            </p:nvSpPr>
            <p:spPr>
              <a:xfrm>
                <a:off x="3465521" y="1579258"/>
                <a:ext cx="3429000" cy="3195053"/>
              </a:xfrm>
              <a:prstGeom prst="triangle">
                <a:avLst/>
              </a:prstGeom>
              <a:gradFill flip="none"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tileRec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0" name="Isosceles Triangle 10">
                <a:extLst>
                  <a:ext uri="{FF2B5EF4-FFF2-40B4-BE49-F238E27FC236}">
                    <a16:creationId xmlns:a16="http://schemas.microsoft.com/office/drawing/2014/main" id="{FB7458AC-D756-684B-8751-9978CBCACA51}"/>
                  </a:ext>
                </a:extLst>
              </p:cNvPr>
              <p:cNvSpPr/>
              <p:nvPr/>
            </p:nvSpPr>
            <p:spPr>
              <a:xfrm>
                <a:off x="3465521" y="2639227"/>
                <a:ext cx="2289343" cy="2140732"/>
              </a:xfrm>
              <a:prstGeom prst="triangle">
                <a:avLst/>
              </a:prstGeom>
            </p:spPr>
            <p:style>
              <a:lnRef idx="1">
                <a:schemeClr val="dk1"/>
              </a:lnRef>
              <a:fillRef idx="2">
                <a:schemeClr val="dk1"/>
              </a:fillRef>
              <a:effectRef idx="1">
                <a:schemeClr val="dk1"/>
              </a:effectRef>
              <a:fontRef idx="minor">
                <a:schemeClr val="dk1"/>
              </a:fontRef>
            </p:style>
            <p:txBody>
              <a:bodyPr wrap="none" lIns="0" rIns="0" rtlCol="0" anchor="ctr"/>
              <a:lstStyle/>
              <a:p>
                <a:pPr algn="ctr"/>
                <a:r>
                  <a:rPr lang="en-US" sz="2000" b="1" dirty="0"/>
                  <a:t>Fuel </a:t>
                </a:r>
                <a:br>
                  <a:rPr lang="en-US" sz="2000" b="1" dirty="0"/>
                </a:br>
                <a:r>
                  <a:rPr lang="en-US" sz="2000" b="1" dirty="0"/>
                  <a:t>Performance</a:t>
                </a:r>
              </a:p>
            </p:txBody>
          </p:sp>
          <p:sp>
            <p:nvSpPr>
              <p:cNvPr id="11" name="TextBox 10">
                <a:extLst>
                  <a:ext uri="{FF2B5EF4-FFF2-40B4-BE49-F238E27FC236}">
                    <a16:creationId xmlns:a16="http://schemas.microsoft.com/office/drawing/2014/main" id="{19C53386-8614-6040-AACA-ACB8A902AD7A}"/>
                  </a:ext>
                </a:extLst>
              </p:cNvPr>
              <p:cNvSpPr txBox="1"/>
              <p:nvPr/>
            </p:nvSpPr>
            <p:spPr>
              <a:xfrm rot="17929665">
                <a:off x="1651523" y="3036235"/>
                <a:ext cx="3656367" cy="493513"/>
              </a:xfrm>
              <a:prstGeom prst="rect">
                <a:avLst/>
              </a:prstGeom>
              <a:noFill/>
            </p:spPr>
            <p:txBody>
              <a:bodyPr wrap="square" rtlCol="0">
                <a:spAutoFit/>
              </a:bodyPr>
              <a:lstStyle/>
              <a:p>
                <a:pPr algn="ctr"/>
                <a:r>
                  <a:rPr lang="en-US" dirty="0"/>
                  <a:t>Heat generation</a:t>
                </a:r>
              </a:p>
            </p:txBody>
          </p:sp>
          <p:sp>
            <p:nvSpPr>
              <p:cNvPr id="12" name="TextBox 11">
                <a:extLst>
                  <a:ext uri="{FF2B5EF4-FFF2-40B4-BE49-F238E27FC236}">
                    <a16:creationId xmlns:a16="http://schemas.microsoft.com/office/drawing/2014/main" id="{57EA5ABE-56A3-3946-9CEC-372C6BB4A062}"/>
                  </a:ext>
                </a:extLst>
              </p:cNvPr>
              <p:cNvSpPr txBox="1"/>
              <p:nvPr/>
            </p:nvSpPr>
            <p:spPr>
              <a:xfrm rot="3870008">
                <a:off x="3849291" y="2890971"/>
                <a:ext cx="3656367" cy="863648"/>
              </a:xfrm>
              <a:prstGeom prst="rect">
                <a:avLst/>
              </a:prstGeom>
              <a:noFill/>
            </p:spPr>
            <p:txBody>
              <a:bodyPr wrap="square" rtlCol="0">
                <a:spAutoFit/>
              </a:bodyPr>
              <a:lstStyle/>
              <a:p>
                <a:pPr algn="ctr"/>
                <a:r>
                  <a:rPr lang="en-US" dirty="0"/>
                  <a:t>Fuel problems causing unscheduled outages</a:t>
                </a:r>
              </a:p>
            </p:txBody>
          </p:sp>
          <p:sp>
            <p:nvSpPr>
              <p:cNvPr id="13" name="TextBox 12">
                <a:extLst>
                  <a:ext uri="{FF2B5EF4-FFF2-40B4-BE49-F238E27FC236}">
                    <a16:creationId xmlns:a16="http://schemas.microsoft.com/office/drawing/2014/main" id="{09E3B74E-8CC6-AB44-9CA7-CAFF9C1232EE}"/>
                  </a:ext>
                </a:extLst>
              </p:cNvPr>
              <p:cNvSpPr txBox="1"/>
              <p:nvPr/>
            </p:nvSpPr>
            <p:spPr>
              <a:xfrm>
                <a:off x="2894020" y="5029736"/>
                <a:ext cx="3429000" cy="863648"/>
              </a:xfrm>
              <a:prstGeom prst="rect">
                <a:avLst/>
              </a:prstGeom>
              <a:noFill/>
            </p:spPr>
            <p:txBody>
              <a:bodyPr wrap="square" rtlCol="0">
                <a:spAutoFit/>
              </a:bodyPr>
              <a:lstStyle/>
              <a:p>
                <a:pPr algn="ctr"/>
                <a:r>
                  <a:rPr lang="en-US" dirty="0"/>
                  <a:t>Fuel behavior </a:t>
                </a:r>
                <a:br>
                  <a:rPr lang="en-US" dirty="0"/>
                </a:br>
                <a:r>
                  <a:rPr lang="en-US" dirty="0"/>
                  <a:t>during an accident</a:t>
                </a:r>
              </a:p>
            </p:txBody>
          </p:sp>
        </p:grpSp>
        <p:pic>
          <p:nvPicPr>
            <p:cNvPr id="14" name="Picture 13">
              <a:extLst>
                <a:ext uri="{FF2B5EF4-FFF2-40B4-BE49-F238E27FC236}">
                  <a16:creationId xmlns:a16="http://schemas.microsoft.com/office/drawing/2014/main" id="{5B71F36C-785B-3243-A92A-B53015DA769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41350" y="5321900"/>
              <a:ext cx="2606413" cy="1466108"/>
            </a:xfrm>
            <a:prstGeom prst="rect">
              <a:avLst/>
            </a:prstGeom>
            <a:ln>
              <a:noFill/>
            </a:ln>
            <a:effectLst/>
          </p:spPr>
        </p:pic>
      </p:grpSp>
    </p:spTree>
    <p:extLst>
      <p:ext uri="{BB962C8B-B14F-4D97-AF65-F5344CB8AC3E}">
        <p14:creationId xmlns:p14="http://schemas.microsoft.com/office/powerpoint/2010/main" val="979449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Fuel types</a:t>
            </a:r>
          </a:p>
        </p:txBody>
      </p:sp>
    </p:spTree>
    <p:extLst>
      <p:ext uri="{BB962C8B-B14F-4D97-AF65-F5344CB8AC3E}">
        <p14:creationId xmlns:p14="http://schemas.microsoft.com/office/powerpoint/2010/main" val="3518908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99D51-BEC7-0E40-887D-2D6975C3839D}"/>
              </a:ext>
            </a:extLst>
          </p:cNvPr>
          <p:cNvSpPr>
            <a:spLocks noGrp="1"/>
          </p:cNvSpPr>
          <p:nvPr>
            <p:ph type="title"/>
          </p:nvPr>
        </p:nvSpPr>
        <p:spPr/>
        <p:txBody>
          <a:bodyPr/>
          <a:lstStyle/>
          <a:p>
            <a:r>
              <a:rPr lang="en-US" sz="4000" dirty="0"/>
              <a:t>Fuel is the Heat Source</a:t>
            </a:r>
          </a:p>
        </p:txBody>
      </p:sp>
      <p:sp>
        <p:nvSpPr>
          <p:cNvPr id="3" name="Content Placeholder 2">
            <a:extLst>
              <a:ext uri="{FF2B5EF4-FFF2-40B4-BE49-F238E27FC236}">
                <a16:creationId xmlns:a16="http://schemas.microsoft.com/office/drawing/2014/main" id="{40D155D7-5F62-8E42-9CD6-D180B9ED9E81}"/>
              </a:ext>
            </a:extLst>
          </p:cNvPr>
          <p:cNvSpPr>
            <a:spLocks noGrp="1"/>
          </p:cNvSpPr>
          <p:nvPr>
            <p:ph idx="1"/>
          </p:nvPr>
        </p:nvSpPr>
        <p:spPr>
          <a:xfrm>
            <a:off x="609600" y="2160495"/>
            <a:ext cx="5410200" cy="3965670"/>
          </a:xfrm>
        </p:spPr>
        <p:txBody>
          <a:bodyPr/>
          <a:lstStyle/>
          <a:p>
            <a:r>
              <a:rPr lang="en-US" sz="2400" dirty="0"/>
              <a:t>Fuel functions as a heat source, generating heat that is transferred to a coolant, which transfers heat through external loops, heat exchangers, etc., to run a generator</a:t>
            </a:r>
          </a:p>
          <a:p>
            <a:endParaRPr lang="en-US" sz="2400" dirty="0"/>
          </a:p>
        </p:txBody>
      </p:sp>
      <p:pic>
        <p:nvPicPr>
          <p:cNvPr id="4" name="Picture 3">
            <a:extLst>
              <a:ext uri="{FF2B5EF4-FFF2-40B4-BE49-F238E27FC236}">
                <a16:creationId xmlns:a16="http://schemas.microsoft.com/office/drawing/2014/main" id="{13918095-CF6A-1A4C-B872-8690683B71AD}"/>
              </a:ext>
            </a:extLst>
          </p:cNvPr>
          <p:cNvPicPr>
            <a:picLocks noChangeAspect="1"/>
          </p:cNvPicPr>
          <p:nvPr/>
        </p:nvPicPr>
        <p:blipFill>
          <a:blip r:embed="rId2"/>
          <a:stretch>
            <a:fillRect/>
          </a:stretch>
        </p:blipFill>
        <p:spPr>
          <a:xfrm>
            <a:off x="6529511" y="2128763"/>
            <a:ext cx="4416178" cy="3997402"/>
          </a:xfrm>
          <a:prstGeom prst="rect">
            <a:avLst/>
          </a:prstGeom>
        </p:spPr>
      </p:pic>
      <p:sp>
        <p:nvSpPr>
          <p:cNvPr id="5" name="Slide Number Placeholder 4">
            <a:extLst>
              <a:ext uri="{FF2B5EF4-FFF2-40B4-BE49-F238E27FC236}">
                <a16:creationId xmlns:a16="http://schemas.microsoft.com/office/drawing/2014/main" id="{6BC3EA94-49FC-F14E-912B-7ABBCD191A0A}"/>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spTree>
    <p:extLst>
      <p:ext uri="{BB962C8B-B14F-4D97-AF65-F5344CB8AC3E}">
        <p14:creationId xmlns:p14="http://schemas.microsoft.com/office/powerpoint/2010/main" val="348303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24DBE-51E1-FCB5-CFD4-7B026125D746}"/>
              </a:ext>
            </a:extLst>
          </p:cNvPr>
          <p:cNvSpPr>
            <a:spLocks noGrp="1"/>
          </p:cNvSpPr>
          <p:nvPr>
            <p:ph type="title"/>
          </p:nvPr>
        </p:nvSpPr>
        <p:spPr/>
        <p:txBody>
          <a:bodyPr/>
          <a:lstStyle/>
          <a:p>
            <a:r>
              <a:rPr lang="en-US" dirty="0"/>
              <a:t>Overview</a:t>
            </a:r>
          </a:p>
        </p:txBody>
      </p:sp>
      <p:sp>
        <p:nvSpPr>
          <p:cNvPr id="3" name="Text Placeholder 2">
            <a:extLst>
              <a:ext uri="{FF2B5EF4-FFF2-40B4-BE49-F238E27FC236}">
                <a16:creationId xmlns:a16="http://schemas.microsoft.com/office/drawing/2014/main" id="{18C1680E-E95C-0183-20C0-CA5C0AF2633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32078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4B4D6-D9AB-2A49-B584-9CBBDB315918}"/>
              </a:ext>
            </a:extLst>
          </p:cNvPr>
          <p:cNvSpPr>
            <a:spLocks noGrp="1"/>
          </p:cNvSpPr>
          <p:nvPr>
            <p:ph type="title"/>
          </p:nvPr>
        </p:nvSpPr>
        <p:spPr/>
        <p:txBody>
          <a:bodyPr/>
          <a:lstStyle/>
          <a:p>
            <a:r>
              <a:rPr lang="en-US" sz="4000" dirty="0"/>
              <a:t>Fuel is limited to select elements</a:t>
            </a:r>
          </a:p>
        </p:txBody>
      </p:sp>
      <p:sp>
        <p:nvSpPr>
          <p:cNvPr id="3" name="Content Placeholder 2">
            <a:extLst>
              <a:ext uri="{FF2B5EF4-FFF2-40B4-BE49-F238E27FC236}">
                <a16:creationId xmlns:a16="http://schemas.microsoft.com/office/drawing/2014/main" id="{C73ECE69-4649-6F4A-8A19-4AFFF9797208}"/>
              </a:ext>
            </a:extLst>
          </p:cNvPr>
          <p:cNvSpPr>
            <a:spLocks noGrp="1"/>
          </p:cNvSpPr>
          <p:nvPr>
            <p:ph idx="1"/>
          </p:nvPr>
        </p:nvSpPr>
        <p:spPr/>
        <p:txBody>
          <a:bodyPr>
            <a:normAutofit fontScale="77500" lnSpcReduction="20000"/>
          </a:bodyPr>
          <a:lstStyle/>
          <a:p>
            <a:r>
              <a:rPr lang="en-US" dirty="0"/>
              <a:t>A </a:t>
            </a:r>
            <a:r>
              <a:rPr lang="en-US" b="1" dirty="0"/>
              <a:t>fissionable nuclide </a:t>
            </a:r>
            <a:r>
              <a:rPr lang="en-US" dirty="0"/>
              <a:t>is capable of undergoing fission (even with a low probability) after capturing a high energy neutron</a:t>
            </a:r>
          </a:p>
          <a:p>
            <a:r>
              <a:rPr lang="en-US" dirty="0"/>
              <a:t>A </a:t>
            </a:r>
            <a:r>
              <a:rPr lang="en-US" b="1" dirty="0"/>
              <a:t>fissile nuclide </a:t>
            </a:r>
            <a:r>
              <a:rPr lang="en-US" dirty="0"/>
              <a:t>is capable of sustaining a nuclear fission chain reaction with neutrons of any energy</a:t>
            </a:r>
          </a:p>
          <a:p>
            <a:r>
              <a:rPr lang="en-US" dirty="0"/>
              <a:t>A f</a:t>
            </a:r>
            <a:r>
              <a:rPr lang="en-US" b="1" dirty="0"/>
              <a:t>ertile material</a:t>
            </a:r>
            <a:r>
              <a:rPr lang="en-US" dirty="0"/>
              <a:t> is a material that, although not itself fissionable, can be converted into a fissile nuclide by neutron absorption and subsequent nuclei conversions.</a:t>
            </a:r>
          </a:p>
          <a:p>
            <a:endParaRPr lang="en-US" dirty="0"/>
          </a:p>
          <a:p>
            <a:r>
              <a:rPr lang="en-US" dirty="0"/>
              <a:t>The Ronen </a:t>
            </a:r>
            <a:r>
              <a:rPr lang="en-US" b="1" dirty="0"/>
              <a:t>fissile rule </a:t>
            </a:r>
            <a:r>
              <a:rPr lang="en-US" dirty="0"/>
              <a:t>states that for a heavy element with 90 ≤ Z ≤ 100, its isotopes with neutrons (A-Z) = 2 × Z – N, where N = 43 ±2 are fissile (with some exceptions)</a:t>
            </a:r>
          </a:p>
        </p:txBody>
      </p:sp>
      <p:sp>
        <p:nvSpPr>
          <p:cNvPr id="4" name="Slide Number Placeholder 3">
            <a:extLst>
              <a:ext uri="{FF2B5EF4-FFF2-40B4-BE49-F238E27FC236}">
                <a16:creationId xmlns:a16="http://schemas.microsoft.com/office/drawing/2014/main" id="{543AE8B5-1113-E64D-AC17-7860A64DCC4B}"/>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spTree>
    <p:extLst>
      <p:ext uri="{BB962C8B-B14F-4D97-AF65-F5344CB8AC3E}">
        <p14:creationId xmlns:p14="http://schemas.microsoft.com/office/powerpoint/2010/main" val="12598528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4CA73-C4FD-664E-A0EE-B491A86E2255}"/>
              </a:ext>
            </a:extLst>
          </p:cNvPr>
          <p:cNvSpPr>
            <a:spLocks noGrp="1"/>
          </p:cNvSpPr>
          <p:nvPr>
            <p:ph type="title"/>
          </p:nvPr>
        </p:nvSpPr>
        <p:spPr/>
        <p:txBody>
          <a:bodyPr/>
          <a:lstStyle/>
          <a:p>
            <a:r>
              <a:rPr lang="en-US" sz="4000" dirty="0"/>
              <a:t>Potential fuel candidates</a:t>
            </a:r>
          </a:p>
        </p:txBody>
      </p:sp>
      <p:sp>
        <p:nvSpPr>
          <p:cNvPr id="3" name="Content Placeholder 2">
            <a:extLst>
              <a:ext uri="{FF2B5EF4-FFF2-40B4-BE49-F238E27FC236}">
                <a16:creationId xmlns:a16="http://schemas.microsoft.com/office/drawing/2014/main" id="{7A1D101D-5EC7-F34D-AC12-C035584D9B7E}"/>
              </a:ext>
            </a:extLst>
          </p:cNvPr>
          <p:cNvSpPr>
            <a:spLocks noGrp="1"/>
          </p:cNvSpPr>
          <p:nvPr>
            <p:ph idx="1"/>
          </p:nvPr>
        </p:nvSpPr>
        <p:spPr/>
        <p:txBody>
          <a:bodyPr>
            <a:normAutofit/>
          </a:bodyPr>
          <a:lstStyle/>
          <a:p>
            <a:r>
              <a:rPr lang="en-US" sz="2400" dirty="0"/>
              <a:t>The heavy elements with 90 ≤ Z ≤ 100</a:t>
            </a:r>
          </a:p>
          <a:p>
            <a:pPr lvl="1"/>
            <a:r>
              <a:rPr lang="en-US" sz="2400" dirty="0"/>
              <a:t>Thorium (Th), Protactinium (Pa), Uranium (U), Neptunium (Np), Plutonium (Pu), Americium (Am), Curium (Cm), Berkelium (Bk), Californium (</a:t>
            </a:r>
            <a:r>
              <a:rPr lang="en-US" sz="2400" dirty="0" err="1"/>
              <a:t>Cf</a:t>
            </a:r>
            <a:r>
              <a:rPr lang="en-US" sz="2400" dirty="0"/>
              <a:t>), Einsteinium (</a:t>
            </a:r>
            <a:r>
              <a:rPr lang="en-US" sz="2400" dirty="0" err="1"/>
              <a:t>Es</a:t>
            </a:r>
            <a:r>
              <a:rPr lang="en-US" sz="2400" dirty="0"/>
              <a:t>) and Fermium (</a:t>
            </a:r>
            <a:r>
              <a:rPr lang="en-US" sz="2400" dirty="0" err="1"/>
              <a:t>Fm</a:t>
            </a:r>
            <a:r>
              <a:rPr lang="en-US" sz="2400" dirty="0"/>
              <a:t>)</a:t>
            </a:r>
          </a:p>
          <a:p>
            <a:r>
              <a:rPr lang="en-US" sz="2400" dirty="0"/>
              <a:t>Lets apply the fissile rule to U (2 × Z – N)</a:t>
            </a:r>
          </a:p>
          <a:p>
            <a:pPr lvl="1"/>
            <a:r>
              <a:rPr lang="en-US" sz="2400" dirty="0"/>
              <a:t>(A-Z) = 2 Z – (43 ± 2)</a:t>
            </a:r>
          </a:p>
          <a:p>
            <a:pPr lvl="1"/>
            <a:r>
              <a:rPr lang="en-US" sz="2400" dirty="0"/>
              <a:t>(A-Z) = 2 × 92 – [41, 42, 43, 44, 45] = [143, 142, 141, 140, 139] neutrons</a:t>
            </a:r>
          </a:p>
          <a:p>
            <a:pPr lvl="1"/>
            <a:r>
              <a:rPr lang="en-US" sz="2400" dirty="0"/>
              <a:t>So, U-231 through U-235 should be fissile </a:t>
            </a:r>
          </a:p>
          <a:p>
            <a:endParaRPr lang="en-US" sz="2400" dirty="0"/>
          </a:p>
        </p:txBody>
      </p:sp>
      <p:sp>
        <p:nvSpPr>
          <p:cNvPr id="4" name="Slide Number Placeholder 3">
            <a:extLst>
              <a:ext uri="{FF2B5EF4-FFF2-40B4-BE49-F238E27FC236}">
                <a16:creationId xmlns:a16="http://schemas.microsoft.com/office/drawing/2014/main" id="{A263AB79-197D-F24B-9994-59B22B080EB2}"/>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spTree>
    <p:extLst>
      <p:ext uri="{BB962C8B-B14F-4D97-AF65-F5344CB8AC3E}">
        <p14:creationId xmlns:p14="http://schemas.microsoft.com/office/powerpoint/2010/main" val="529298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E1AA-A8B3-934C-AA3E-AB210A52D11A}"/>
              </a:ext>
            </a:extLst>
          </p:cNvPr>
          <p:cNvSpPr>
            <a:spLocks noGrp="1"/>
          </p:cNvSpPr>
          <p:nvPr>
            <p:ph type="title"/>
          </p:nvPr>
        </p:nvSpPr>
        <p:spPr/>
        <p:txBody>
          <a:bodyPr/>
          <a:lstStyle/>
          <a:p>
            <a:r>
              <a:rPr lang="en-US" sz="4000" dirty="0"/>
              <a:t>There are only four fissile nuclides that are practical for nuclear fuel</a:t>
            </a:r>
          </a:p>
        </p:txBody>
      </p:sp>
      <p:sp>
        <p:nvSpPr>
          <p:cNvPr id="3" name="Content Placeholder 2">
            <a:extLst>
              <a:ext uri="{FF2B5EF4-FFF2-40B4-BE49-F238E27FC236}">
                <a16:creationId xmlns:a16="http://schemas.microsoft.com/office/drawing/2014/main" id="{E0897F08-3D1B-7742-90B5-CDEF7B90D071}"/>
              </a:ext>
            </a:extLst>
          </p:cNvPr>
          <p:cNvSpPr>
            <a:spLocks noGrp="1"/>
          </p:cNvSpPr>
          <p:nvPr>
            <p:ph idx="1"/>
          </p:nvPr>
        </p:nvSpPr>
        <p:spPr/>
        <p:txBody>
          <a:bodyPr>
            <a:normAutofit fontScale="70000" lnSpcReduction="20000"/>
          </a:bodyPr>
          <a:lstStyle/>
          <a:p>
            <a:r>
              <a:rPr lang="en-US" dirty="0"/>
              <a:t>U-235</a:t>
            </a:r>
          </a:p>
          <a:p>
            <a:pPr lvl="1"/>
            <a:r>
              <a:rPr lang="en-US" dirty="0"/>
              <a:t>Naturally occurs in uranium in small amounts (0.7%). Can be enriched</a:t>
            </a:r>
          </a:p>
          <a:p>
            <a:r>
              <a:rPr lang="en-US" dirty="0"/>
              <a:t>Pu-239</a:t>
            </a:r>
          </a:p>
          <a:p>
            <a:pPr lvl="1"/>
            <a:r>
              <a:rPr lang="en-US" dirty="0"/>
              <a:t>Bred from U-238 by neutron capture</a:t>
            </a:r>
          </a:p>
          <a:p>
            <a:pPr marL="457200" lvl="1" indent="0">
              <a:buNone/>
            </a:pPr>
            <a:r>
              <a:rPr lang="en-US" dirty="0"/>
              <a:t> </a:t>
            </a:r>
          </a:p>
          <a:p>
            <a:r>
              <a:rPr lang="en-US" dirty="0"/>
              <a:t>Pu-241</a:t>
            </a:r>
          </a:p>
          <a:p>
            <a:pPr lvl="1"/>
            <a:r>
              <a:rPr lang="en-US" dirty="0"/>
              <a:t>Bred from Pu-240 (which comes from Pu-239) by neutron capture</a:t>
            </a:r>
          </a:p>
          <a:p>
            <a:pPr marL="457200" lvl="1" indent="0">
              <a:buNone/>
            </a:pPr>
            <a:r>
              <a:rPr lang="en-US" dirty="0"/>
              <a:t> </a:t>
            </a:r>
          </a:p>
          <a:p>
            <a:r>
              <a:rPr lang="en-US" dirty="0"/>
              <a:t>U-233</a:t>
            </a:r>
          </a:p>
          <a:p>
            <a:pPr lvl="1"/>
            <a:r>
              <a:rPr lang="en-US" dirty="0"/>
              <a:t>Bred from Th-232 by neutron capture</a:t>
            </a:r>
          </a:p>
          <a:p>
            <a:pPr lvl="1"/>
            <a:endParaRPr lang="en-US" dirty="0"/>
          </a:p>
        </p:txBody>
      </p:sp>
      <p:pic>
        <p:nvPicPr>
          <p:cNvPr id="4" name="Picture 3" descr="latex-image-1.pdf">
            <a:extLst>
              <a:ext uri="{FF2B5EF4-FFF2-40B4-BE49-F238E27FC236}">
                <a16:creationId xmlns:a16="http://schemas.microsoft.com/office/drawing/2014/main" id="{A037FF08-B88B-2246-BA6C-AC9872F70E1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685005" y="3625236"/>
            <a:ext cx="3530600" cy="304800"/>
          </a:xfrm>
          <a:prstGeom prst="rect">
            <a:avLst/>
          </a:prstGeom>
        </p:spPr>
      </p:pic>
      <p:pic>
        <p:nvPicPr>
          <p:cNvPr id="6" name="Picture 5" descr="latex-image-1.pdf">
            <a:extLst>
              <a:ext uri="{FF2B5EF4-FFF2-40B4-BE49-F238E27FC236}">
                <a16:creationId xmlns:a16="http://schemas.microsoft.com/office/drawing/2014/main" id="{888192FF-27E9-F440-B228-C0A7751C737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27767" y="5760923"/>
            <a:ext cx="3619500" cy="279400"/>
          </a:xfrm>
          <a:prstGeom prst="rect">
            <a:avLst/>
          </a:prstGeom>
        </p:spPr>
      </p:pic>
      <p:pic>
        <p:nvPicPr>
          <p:cNvPr id="9" name="Picture 8">
            <a:extLst>
              <a:ext uri="{FF2B5EF4-FFF2-40B4-BE49-F238E27FC236}">
                <a16:creationId xmlns:a16="http://schemas.microsoft.com/office/drawing/2014/main" id="{41E50FA5-A7A0-3B44-91C3-AF362F95A05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85005" y="4815559"/>
            <a:ext cx="3487838" cy="417257"/>
          </a:xfrm>
          <a:prstGeom prst="rect">
            <a:avLst/>
          </a:prstGeom>
        </p:spPr>
      </p:pic>
      <p:sp>
        <p:nvSpPr>
          <p:cNvPr id="5" name="Slide Number Placeholder 4">
            <a:extLst>
              <a:ext uri="{FF2B5EF4-FFF2-40B4-BE49-F238E27FC236}">
                <a16:creationId xmlns:a16="http://schemas.microsoft.com/office/drawing/2014/main" id="{60DE67CD-D4BF-E94C-98DF-D5337E717781}"/>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spTree>
    <p:extLst>
      <p:ext uri="{BB962C8B-B14F-4D97-AF65-F5344CB8AC3E}">
        <p14:creationId xmlns:p14="http://schemas.microsoft.com/office/powerpoint/2010/main" val="4025273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F6BCD-4C48-634B-A3CC-DCF053FE6532}"/>
              </a:ext>
            </a:extLst>
          </p:cNvPr>
          <p:cNvSpPr>
            <a:spLocks noGrp="1"/>
          </p:cNvSpPr>
          <p:nvPr>
            <p:ph type="title"/>
          </p:nvPr>
        </p:nvSpPr>
        <p:spPr/>
        <p:txBody>
          <a:bodyPr/>
          <a:lstStyle/>
          <a:p>
            <a:r>
              <a:rPr lang="en-US" sz="4000" dirty="0"/>
              <a:t>Fuel Considerations</a:t>
            </a:r>
          </a:p>
        </p:txBody>
      </p:sp>
      <p:sp>
        <p:nvSpPr>
          <p:cNvPr id="3" name="Content Placeholder 2">
            <a:extLst>
              <a:ext uri="{FF2B5EF4-FFF2-40B4-BE49-F238E27FC236}">
                <a16:creationId xmlns:a16="http://schemas.microsoft.com/office/drawing/2014/main" id="{4CEA1EEF-B4FF-3444-8B4E-4658FE737FD9}"/>
              </a:ext>
            </a:extLst>
          </p:cNvPr>
          <p:cNvSpPr>
            <a:spLocks noGrp="1"/>
          </p:cNvSpPr>
          <p:nvPr>
            <p:ph idx="1"/>
          </p:nvPr>
        </p:nvSpPr>
        <p:spPr>
          <a:xfrm>
            <a:off x="609600" y="2160495"/>
            <a:ext cx="5638800" cy="3965670"/>
          </a:xfrm>
        </p:spPr>
        <p:txBody>
          <a:bodyPr>
            <a:normAutofit fontScale="77500" lnSpcReduction="20000"/>
          </a:bodyPr>
          <a:lstStyle/>
          <a:p>
            <a:r>
              <a:rPr lang="en-US" dirty="0"/>
              <a:t>Safety:</a:t>
            </a:r>
          </a:p>
          <a:p>
            <a:pPr lvl="1"/>
            <a:r>
              <a:rPr lang="en-US" dirty="0"/>
              <a:t>Stable and predictable behavior</a:t>
            </a:r>
          </a:p>
          <a:p>
            <a:pPr lvl="1"/>
            <a:r>
              <a:rPr lang="en-US" dirty="0"/>
              <a:t>No melting, no phase changes under transients that lead to deleterious behavior</a:t>
            </a:r>
          </a:p>
          <a:p>
            <a:r>
              <a:rPr lang="en-US" dirty="0"/>
              <a:t>Uranium density</a:t>
            </a:r>
          </a:p>
          <a:p>
            <a:r>
              <a:rPr lang="en-US" dirty="0"/>
              <a:t>Mechanical integrity</a:t>
            </a:r>
          </a:p>
          <a:p>
            <a:r>
              <a:rPr lang="en-US" dirty="0"/>
              <a:t>Cladding interactions</a:t>
            </a:r>
          </a:p>
          <a:p>
            <a:r>
              <a:rPr lang="en-US" dirty="0"/>
              <a:t>Swelling and fission gas release</a:t>
            </a:r>
          </a:p>
          <a:p>
            <a:r>
              <a:rPr lang="en-US" dirty="0"/>
              <a:t>Operating temperatures</a:t>
            </a:r>
          </a:p>
        </p:txBody>
      </p:sp>
      <p:pic>
        <p:nvPicPr>
          <p:cNvPr id="4" name="Picture 3">
            <a:extLst>
              <a:ext uri="{FF2B5EF4-FFF2-40B4-BE49-F238E27FC236}">
                <a16:creationId xmlns:a16="http://schemas.microsoft.com/office/drawing/2014/main" id="{A1C20EDF-05D4-5445-80AC-0996A955BD2A}"/>
              </a:ext>
            </a:extLst>
          </p:cNvPr>
          <p:cNvPicPr>
            <a:picLocks noChangeAspect="1"/>
          </p:cNvPicPr>
          <p:nvPr/>
        </p:nvPicPr>
        <p:blipFill>
          <a:blip r:embed="rId2"/>
          <a:stretch>
            <a:fillRect/>
          </a:stretch>
        </p:blipFill>
        <p:spPr>
          <a:xfrm>
            <a:off x="6791325" y="2160495"/>
            <a:ext cx="4265728" cy="3761902"/>
          </a:xfrm>
          <a:prstGeom prst="rect">
            <a:avLst/>
          </a:prstGeom>
        </p:spPr>
      </p:pic>
      <p:sp>
        <p:nvSpPr>
          <p:cNvPr id="5" name="Slide Number Placeholder 4">
            <a:extLst>
              <a:ext uri="{FF2B5EF4-FFF2-40B4-BE49-F238E27FC236}">
                <a16:creationId xmlns:a16="http://schemas.microsoft.com/office/drawing/2014/main" id="{352B2E24-055C-9646-A7D8-897D6F1709BE}"/>
              </a:ext>
            </a:extLst>
          </p:cNvPr>
          <p:cNvSpPr>
            <a:spLocks noGrp="1"/>
          </p:cNvSpPr>
          <p:nvPr>
            <p:ph type="sldNum" sz="quarter" idx="12"/>
          </p:nvPr>
        </p:nvSpPr>
        <p:spPr/>
        <p:txBody>
          <a:bodyPr/>
          <a:lstStyle/>
          <a:p>
            <a:pPr>
              <a:defRPr/>
            </a:pPr>
            <a:fld id="{3FF2C605-4958-CF43-AA48-80339EFDB0AF}" type="slidenum">
              <a:rPr lang="en-US" smtClean="0"/>
              <a:pPr>
                <a:defRPr/>
              </a:pPr>
              <a:t>23</a:t>
            </a:fld>
            <a:endParaRPr lang="en-US"/>
          </a:p>
        </p:txBody>
      </p:sp>
    </p:spTree>
    <p:extLst>
      <p:ext uri="{BB962C8B-B14F-4D97-AF65-F5344CB8AC3E}">
        <p14:creationId xmlns:p14="http://schemas.microsoft.com/office/powerpoint/2010/main" val="23031792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Why not use pure uranium metal?</a:t>
            </a:r>
          </a:p>
        </p:txBody>
      </p:sp>
      <p:sp>
        <p:nvSpPr>
          <p:cNvPr id="3" name="Content Placeholder 2"/>
          <p:cNvSpPr>
            <a:spLocks noGrp="1"/>
          </p:cNvSpPr>
          <p:nvPr>
            <p:ph idx="1"/>
          </p:nvPr>
        </p:nvSpPr>
        <p:spPr>
          <a:xfrm>
            <a:off x="609600" y="2160495"/>
            <a:ext cx="6205219" cy="2780584"/>
          </a:xfrm>
        </p:spPr>
        <p:txBody>
          <a:bodyPr>
            <a:normAutofit fontScale="62500" lnSpcReduction="20000"/>
          </a:bodyPr>
          <a:lstStyle/>
          <a:p>
            <a:r>
              <a:rPr lang="en-US" dirty="0"/>
              <a:t>Pure uranium has three phases</a:t>
            </a:r>
          </a:p>
          <a:p>
            <a:pPr lvl="1"/>
            <a:r>
              <a:rPr lang="en-US" dirty="0"/>
              <a:t>α-phase is orthorhombic</a:t>
            </a:r>
          </a:p>
          <a:p>
            <a:pPr lvl="1"/>
            <a:r>
              <a:rPr lang="en-US" dirty="0"/>
              <a:t>β-phase is tetragonal</a:t>
            </a:r>
          </a:p>
          <a:p>
            <a:pPr lvl="1"/>
            <a:r>
              <a:rPr lang="en-US" dirty="0">
                <a:latin typeface="Symbol" pitchFamily="2" charset="2"/>
              </a:rPr>
              <a:t>g</a:t>
            </a:r>
            <a:r>
              <a:rPr lang="en-US" dirty="0"/>
              <a:t>-phase is body-centered cubic</a:t>
            </a:r>
          </a:p>
          <a:p>
            <a:pPr lvl="1"/>
            <a:r>
              <a:rPr lang="en-US" dirty="0"/>
              <a:t>During thermal cycling, pure uranium</a:t>
            </a:r>
            <a:br>
              <a:rPr lang="en-US" dirty="0"/>
            </a:br>
            <a:r>
              <a:rPr lang="en-US" dirty="0"/>
              <a:t>dramatically swells</a:t>
            </a:r>
          </a:p>
          <a:p>
            <a:pPr lvl="1"/>
            <a:r>
              <a:rPr lang="en-US" dirty="0"/>
              <a:t>Alpha U has both anisotropic thermal expansion and anisotropic irradiation growth</a:t>
            </a:r>
          </a:p>
        </p:txBody>
      </p:sp>
      <p:pic>
        <p:nvPicPr>
          <p:cNvPr id="4" name="Picture 3"/>
          <p:cNvPicPr>
            <a:picLocks noChangeAspect="1"/>
          </p:cNvPicPr>
          <p:nvPr/>
        </p:nvPicPr>
        <p:blipFill>
          <a:blip r:embed="rId2"/>
          <a:stretch>
            <a:fillRect/>
          </a:stretch>
        </p:blipFill>
        <p:spPr>
          <a:xfrm>
            <a:off x="1540352" y="4941079"/>
            <a:ext cx="3558468" cy="1542339"/>
          </a:xfrm>
          <a:prstGeom prst="rect">
            <a:avLst/>
          </a:prstGeom>
        </p:spPr>
      </p:pic>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17299" y="4699859"/>
            <a:ext cx="1586296" cy="1433624"/>
          </a:xfrm>
          <a:prstGeom prst="rect">
            <a:avLst/>
          </a:prstGeom>
        </p:spPr>
      </p:pic>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03950" y="4772033"/>
            <a:ext cx="2117720" cy="1476498"/>
          </a:xfrm>
          <a:prstGeom prst="rect">
            <a:avLst/>
          </a:prstGeom>
        </p:spPr>
      </p:pic>
      <p:pic>
        <p:nvPicPr>
          <p:cNvPr id="8" name="Picture 7">
            <a:extLst>
              <a:ext uri="{FF2B5EF4-FFF2-40B4-BE49-F238E27FC236}">
                <a16:creationId xmlns:a16="http://schemas.microsoft.com/office/drawing/2014/main" id="{799F4AB2-CDCB-BC45-AFE3-BE52D99D844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5174" y="2038129"/>
            <a:ext cx="3415123" cy="2622072"/>
          </a:xfrm>
          <a:prstGeom prst="rect">
            <a:avLst/>
          </a:prstGeom>
        </p:spPr>
      </p:pic>
      <p:pic>
        <p:nvPicPr>
          <p:cNvPr id="14" name="Picture 13" descr="C:\Users\beeler\Desktop\work\e_d_pic.tif">
            <a:extLst>
              <a:ext uri="{FF2B5EF4-FFF2-40B4-BE49-F238E27FC236}">
                <a16:creationId xmlns:a16="http://schemas.microsoft.com/office/drawing/2014/main" id="{232D1464-92D3-644E-AD03-9506C438973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b="7729"/>
          <a:stretch/>
        </p:blipFill>
        <p:spPr bwMode="auto">
          <a:xfrm>
            <a:off x="10522025" y="4729829"/>
            <a:ext cx="1360730" cy="1373685"/>
          </a:xfrm>
          <a:prstGeom prst="rect">
            <a:avLst/>
          </a:prstGeom>
          <a:noFill/>
          <a:ln>
            <a:noFill/>
          </a:ln>
        </p:spPr>
      </p:pic>
      <p:sp>
        <p:nvSpPr>
          <p:cNvPr id="5" name="Slide Number Placeholder 4">
            <a:extLst>
              <a:ext uri="{FF2B5EF4-FFF2-40B4-BE49-F238E27FC236}">
                <a16:creationId xmlns:a16="http://schemas.microsoft.com/office/drawing/2014/main" id="{98783100-C28A-D440-BDFF-BD70AE2550F2}"/>
              </a:ext>
            </a:extLst>
          </p:cNvPr>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spTree>
    <p:extLst>
      <p:ext uri="{BB962C8B-B14F-4D97-AF65-F5344CB8AC3E}">
        <p14:creationId xmlns:p14="http://schemas.microsoft.com/office/powerpoint/2010/main" val="19481640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E0BB5-5691-CF40-BD95-A569CE25B5D5}"/>
              </a:ext>
            </a:extLst>
          </p:cNvPr>
          <p:cNvSpPr>
            <a:spLocks noGrp="1"/>
          </p:cNvSpPr>
          <p:nvPr>
            <p:ph type="title"/>
          </p:nvPr>
        </p:nvSpPr>
        <p:spPr/>
        <p:txBody>
          <a:bodyPr/>
          <a:lstStyle/>
          <a:p>
            <a:r>
              <a:rPr lang="en-US" sz="4000" dirty="0"/>
              <a:t>Fuel Types and Associated Reactor Types</a:t>
            </a:r>
          </a:p>
        </p:txBody>
      </p:sp>
      <p:sp>
        <p:nvSpPr>
          <p:cNvPr id="3" name="Content Placeholder 2">
            <a:extLst>
              <a:ext uri="{FF2B5EF4-FFF2-40B4-BE49-F238E27FC236}">
                <a16:creationId xmlns:a16="http://schemas.microsoft.com/office/drawing/2014/main" id="{EBA8FEC6-7C37-DF41-A129-E173911DFD30}"/>
              </a:ext>
            </a:extLst>
          </p:cNvPr>
          <p:cNvSpPr>
            <a:spLocks noGrp="1"/>
          </p:cNvSpPr>
          <p:nvPr>
            <p:ph idx="1"/>
          </p:nvPr>
        </p:nvSpPr>
        <p:spPr/>
        <p:txBody>
          <a:bodyPr>
            <a:normAutofit/>
          </a:bodyPr>
          <a:lstStyle/>
          <a:p>
            <a:r>
              <a:rPr lang="en-US" sz="2400" dirty="0"/>
              <a:t>UO2 – Light Water Reactors</a:t>
            </a:r>
          </a:p>
          <a:p>
            <a:pPr lvl="1"/>
            <a:r>
              <a:rPr lang="en-US" sz="2400" dirty="0"/>
              <a:t>Mixed oxide (MOX) </a:t>
            </a:r>
          </a:p>
          <a:p>
            <a:pPr lvl="1"/>
            <a:r>
              <a:rPr lang="en-US" sz="2400" dirty="0"/>
              <a:t>Accident tolerant/Advanced Technology Fuel (ATF)</a:t>
            </a:r>
          </a:p>
          <a:p>
            <a:r>
              <a:rPr lang="en-US" sz="2400" dirty="0"/>
              <a:t>UZr – Sodium Cooled Fast Reactors</a:t>
            </a:r>
          </a:p>
          <a:p>
            <a:r>
              <a:rPr lang="en-US" sz="2400" dirty="0"/>
              <a:t>UMo – Research Reactors </a:t>
            </a:r>
          </a:p>
          <a:p>
            <a:r>
              <a:rPr lang="en-US" sz="2400" dirty="0"/>
              <a:t>UC/UCO – High Temperature Gas Reactors</a:t>
            </a:r>
          </a:p>
          <a:p>
            <a:r>
              <a:rPr lang="en-US" sz="2400" dirty="0"/>
              <a:t>UN – Lead Cooled Fast Reactors</a:t>
            </a:r>
          </a:p>
          <a:p>
            <a:r>
              <a:rPr lang="en-US" sz="2400" dirty="0"/>
              <a:t>Other</a:t>
            </a:r>
          </a:p>
          <a:p>
            <a:endParaRPr lang="en-US" sz="2400" dirty="0"/>
          </a:p>
        </p:txBody>
      </p:sp>
      <p:sp>
        <p:nvSpPr>
          <p:cNvPr id="4" name="Slide Number Placeholder 3">
            <a:extLst>
              <a:ext uri="{FF2B5EF4-FFF2-40B4-BE49-F238E27FC236}">
                <a16:creationId xmlns:a16="http://schemas.microsoft.com/office/drawing/2014/main" id="{A42A0CBB-21D2-4D4A-B0DE-65EBA917697F}"/>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spTree>
    <p:extLst>
      <p:ext uri="{BB962C8B-B14F-4D97-AF65-F5344CB8AC3E}">
        <p14:creationId xmlns:p14="http://schemas.microsoft.com/office/powerpoint/2010/main" val="21545578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246F6-8382-5E47-9114-1EA688DAD123}"/>
              </a:ext>
            </a:extLst>
          </p:cNvPr>
          <p:cNvSpPr>
            <a:spLocks noGrp="1"/>
          </p:cNvSpPr>
          <p:nvPr>
            <p:ph type="title"/>
          </p:nvPr>
        </p:nvSpPr>
        <p:spPr/>
        <p:txBody>
          <a:bodyPr/>
          <a:lstStyle/>
          <a:p>
            <a:r>
              <a:rPr lang="en-US" sz="4000" dirty="0"/>
              <a:t>Uranium Dioxide (UO2)</a:t>
            </a:r>
          </a:p>
        </p:txBody>
      </p:sp>
      <p:sp>
        <p:nvSpPr>
          <p:cNvPr id="3" name="Content Placeholder 2">
            <a:extLst>
              <a:ext uri="{FF2B5EF4-FFF2-40B4-BE49-F238E27FC236}">
                <a16:creationId xmlns:a16="http://schemas.microsoft.com/office/drawing/2014/main" id="{E40CEE70-46D5-2D4D-8418-94577380FF35}"/>
              </a:ext>
            </a:extLst>
          </p:cNvPr>
          <p:cNvSpPr>
            <a:spLocks noGrp="1"/>
          </p:cNvSpPr>
          <p:nvPr>
            <p:ph idx="1"/>
          </p:nvPr>
        </p:nvSpPr>
        <p:spPr>
          <a:xfrm>
            <a:off x="609600" y="2160496"/>
            <a:ext cx="7126014" cy="2148746"/>
          </a:xfrm>
        </p:spPr>
        <p:txBody>
          <a:bodyPr>
            <a:noAutofit/>
          </a:bodyPr>
          <a:lstStyle/>
          <a:p>
            <a:r>
              <a:rPr lang="en-US" sz="2000" dirty="0"/>
              <a:t>Reference fuel for nuclear power industry</a:t>
            </a:r>
          </a:p>
          <a:p>
            <a:r>
              <a:rPr lang="en-US" sz="2000" dirty="0"/>
              <a:t>Single phase, fluorite structure</a:t>
            </a:r>
          </a:p>
          <a:p>
            <a:r>
              <a:rPr lang="en-US" sz="2000" dirty="0"/>
              <a:t>Fabrication via sintering UO2 powder into pellets</a:t>
            </a:r>
          </a:p>
          <a:p>
            <a:r>
              <a:rPr lang="en-US" sz="2000" dirty="0"/>
              <a:t>Water coolant</a:t>
            </a:r>
          </a:p>
          <a:p>
            <a:r>
              <a:rPr lang="en-US" sz="2000" dirty="0"/>
              <a:t>Pellets are stacked inside Zircaloy cladding tubes</a:t>
            </a:r>
          </a:p>
          <a:p>
            <a:endParaRPr lang="en-US" sz="2000" dirty="0"/>
          </a:p>
        </p:txBody>
      </p:sp>
      <p:pic>
        <p:nvPicPr>
          <p:cNvPr id="5" name="Picture 4">
            <a:extLst>
              <a:ext uri="{FF2B5EF4-FFF2-40B4-BE49-F238E27FC236}">
                <a16:creationId xmlns:a16="http://schemas.microsoft.com/office/drawing/2014/main" id="{B6DB8D0A-B1D0-4147-A314-55627D323CCC}"/>
              </a:ext>
            </a:extLst>
          </p:cNvPr>
          <p:cNvPicPr>
            <a:picLocks noChangeAspect="1"/>
          </p:cNvPicPr>
          <p:nvPr/>
        </p:nvPicPr>
        <p:blipFill>
          <a:blip r:embed="rId2"/>
          <a:stretch>
            <a:fillRect/>
          </a:stretch>
        </p:blipFill>
        <p:spPr>
          <a:xfrm>
            <a:off x="2402686" y="5033550"/>
            <a:ext cx="2089280" cy="1328185"/>
          </a:xfrm>
          <a:prstGeom prst="rect">
            <a:avLst/>
          </a:prstGeom>
        </p:spPr>
      </p:pic>
      <p:pic>
        <p:nvPicPr>
          <p:cNvPr id="6" name="Picture 5">
            <a:extLst>
              <a:ext uri="{FF2B5EF4-FFF2-40B4-BE49-F238E27FC236}">
                <a16:creationId xmlns:a16="http://schemas.microsoft.com/office/drawing/2014/main" id="{F51FA8D8-9AA2-E243-BA0B-33B5E4A773C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24103" y="4580219"/>
            <a:ext cx="1819967" cy="1969500"/>
          </a:xfrm>
          <a:prstGeom prst="rect">
            <a:avLst/>
          </a:prstGeom>
        </p:spPr>
      </p:pic>
      <p:pic>
        <p:nvPicPr>
          <p:cNvPr id="7" name="Picture 6">
            <a:extLst>
              <a:ext uri="{FF2B5EF4-FFF2-40B4-BE49-F238E27FC236}">
                <a16:creationId xmlns:a16="http://schemas.microsoft.com/office/drawing/2014/main" id="{2D8507C7-20AA-0542-BFC5-2919B231CC7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92028" y="2082800"/>
            <a:ext cx="3665937" cy="2497419"/>
          </a:xfrm>
          <a:prstGeom prst="rect">
            <a:avLst/>
          </a:prstGeom>
        </p:spPr>
      </p:pic>
      <p:sp>
        <p:nvSpPr>
          <p:cNvPr id="8" name="Slide Number Placeholder 7">
            <a:extLst>
              <a:ext uri="{FF2B5EF4-FFF2-40B4-BE49-F238E27FC236}">
                <a16:creationId xmlns:a16="http://schemas.microsoft.com/office/drawing/2014/main" id="{3EA6CB7B-D2F5-7743-AF96-B9673BD7C536}"/>
              </a:ext>
            </a:extLst>
          </p:cNvPr>
          <p:cNvSpPr>
            <a:spLocks noGrp="1"/>
          </p:cNvSpPr>
          <p:nvPr>
            <p:ph type="sldNum" sz="quarter" idx="12"/>
          </p:nvPr>
        </p:nvSpPr>
        <p:spPr/>
        <p:txBody>
          <a:bodyPr/>
          <a:lstStyle/>
          <a:p>
            <a:pPr>
              <a:defRPr/>
            </a:pPr>
            <a:fld id="{3FF2C605-4958-CF43-AA48-80339EFDB0AF}" type="slidenum">
              <a:rPr lang="en-US" smtClean="0"/>
              <a:pPr>
                <a:defRPr/>
              </a:pPr>
              <a:t>26</a:t>
            </a:fld>
            <a:endParaRPr lang="en-US"/>
          </a:p>
        </p:txBody>
      </p:sp>
      <p:pic>
        <p:nvPicPr>
          <p:cNvPr id="9" name="Picture 8">
            <a:extLst>
              <a:ext uri="{FF2B5EF4-FFF2-40B4-BE49-F238E27FC236}">
                <a16:creationId xmlns:a16="http://schemas.microsoft.com/office/drawing/2014/main" id="{7040CB72-19D9-E446-AD7B-5D4EBE03FD0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25193" y="4652900"/>
            <a:ext cx="1947886" cy="1824138"/>
          </a:xfrm>
          <a:prstGeom prst="rect">
            <a:avLst/>
          </a:prstGeom>
        </p:spPr>
      </p:pic>
    </p:spTree>
    <p:extLst>
      <p:ext uri="{BB962C8B-B14F-4D97-AF65-F5344CB8AC3E}">
        <p14:creationId xmlns:p14="http://schemas.microsoft.com/office/powerpoint/2010/main" val="3561817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89F21-8F62-194F-A861-D58DCBF1265D}"/>
              </a:ext>
            </a:extLst>
          </p:cNvPr>
          <p:cNvSpPr>
            <a:spLocks noGrp="1"/>
          </p:cNvSpPr>
          <p:nvPr>
            <p:ph type="title"/>
          </p:nvPr>
        </p:nvSpPr>
        <p:spPr/>
        <p:txBody>
          <a:bodyPr/>
          <a:lstStyle/>
          <a:p>
            <a:r>
              <a:rPr lang="en-US" sz="4000" dirty="0"/>
              <a:t>Uranium Dioxide (UO2)</a:t>
            </a:r>
          </a:p>
        </p:txBody>
      </p:sp>
      <p:sp>
        <p:nvSpPr>
          <p:cNvPr id="3" name="Content Placeholder 2">
            <a:extLst>
              <a:ext uri="{FF2B5EF4-FFF2-40B4-BE49-F238E27FC236}">
                <a16:creationId xmlns:a16="http://schemas.microsoft.com/office/drawing/2014/main" id="{C0C41F94-D995-174B-9ED1-475DD0CD41F4}"/>
              </a:ext>
            </a:extLst>
          </p:cNvPr>
          <p:cNvSpPr>
            <a:spLocks noGrp="1"/>
          </p:cNvSpPr>
          <p:nvPr>
            <p:ph idx="1"/>
          </p:nvPr>
        </p:nvSpPr>
        <p:spPr>
          <a:xfrm>
            <a:off x="609600" y="2160495"/>
            <a:ext cx="5987970" cy="3965670"/>
          </a:xfrm>
        </p:spPr>
        <p:txBody>
          <a:bodyPr>
            <a:normAutofit fontScale="92500" lnSpcReduction="10000"/>
          </a:bodyPr>
          <a:lstStyle/>
          <a:p>
            <a:r>
              <a:rPr lang="en-US" sz="2400" dirty="0"/>
              <a:t>Good Characteristics</a:t>
            </a:r>
          </a:p>
          <a:p>
            <a:pPr lvl="1"/>
            <a:r>
              <a:rPr lang="en-US" sz="2400" dirty="0"/>
              <a:t>Very high melting point, about 2800 C</a:t>
            </a:r>
          </a:p>
          <a:p>
            <a:pPr lvl="1"/>
            <a:r>
              <a:rPr lang="en-US" sz="2400" dirty="0"/>
              <a:t>Maintains a stable fluorite phase up to melting</a:t>
            </a:r>
          </a:p>
          <a:p>
            <a:pPr lvl="1"/>
            <a:r>
              <a:rPr lang="en-US" sz="2400" dirty="0"/>
              <a:t>Very compatible with Zircaloy clad (no interaction zones forming/no FCCI)</a:t>
            </a:r>
          </a:p>
          <a:p>
            <a:pPr lvl="1"/>
            <a:r>
              <a:rPr lang="en-US" sz="2400" dirty="0"/>
              <a:t>Relative stability in water</a:t>
            </a:r>
          </a:p>
          <a:p>
            <a:pPr lvl="1"/>
            <a:r>
              <a:rPr lang="en-US" sz="2400" dirty="0"/>
              <a:t>Reasonably radiation resistant</a:t>
            </a:r>
          </a:p>
          <a:p>
            <a:pPr lvl="2"/>
            <a:r>
              <a:rPr lang="en-US" dirty="0"/>
              <a:t>no amorphization</a:t>
            </a:r>
          </a:p>
          <a:p>
            <a:pPr lvl="2"/>
            <a:r>
              <a:rPr lang="en-US" dirty="0"/>
              <a:t>Can incorporate a large number of fission products as substitutional defects</a:t>
            </a:r>
          </a:p>
          <a:p>
            <a:endParaRPr lang="en-US" sz="2400" dirty="0"/>
          </a:p>
        </p:txBody>
      </p:sp>
      <p:pic>
        <p:nvPicPr>
          <p:cNvPr id="4" name="Picture 3">
            <a:extLst>
              <a:ext uri="{FF2B5EF4-FFF2-40B4-BE49-F238E27FC236}">
                <a16:creationId xmlns:a16="http://schemas.microsoft.com/office/drawing/2014/main" id="{1E740788-4A81-EE45-8978-D3CB5C76517F}"/>
              </a:ext>
            </a:extLst>
          </p:cNvPr>
          <p:cNvPicPr>
            <a:picLocks noChangeAspect="1"/>
          </p:cNvPicPr>
          <p:nvPr/>
        </p:nvPicPr>
        <p:blipFill>
          <a:blip r:embed="rId2"/>
          <a:stretch>
            <a:fillRect/>
          </a:stretch>
        </p:blipFill>
        <p:spPr>
          <a:xfrm>
            <a:off x="7307752" y="2365104"/>
            <a:ext cx="3834182" cy="3361243"/>
          </a:xfrm>
          <a:prstGeom prst="rect">
            <a:avLst/>
          </a:prstGeom>
        </p:spPr>
      </p:pic>
      <p:sp>
        <p:nvSpPr>
          <p:cNvPr id="5" name="Slide Number Placeholder 4">
            <a:extLst>
              <a:ext uri="{FF2B5EF4-FFF2-40B4-BE49-F238E27FC236}">
                <a16:creationId xmlns:a16="http://schemas.microsoft.com/office/drawing/2014/main" id="{BF4DBFE5-0A2E-F747-8314-A0AD192446B9}"/>
              </a:ext>
            </a:extLst>
          </p:cNvPr>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spTree>
    <p:extLst>
      <p:ext uri="{BB962C8B-B14F-4D97-AF65-F5344CB8AC3E}">
        <p14:creationId xmlns:p14="http://schemas.microsoft.com/office/powerpoint/2010/main" val="3910626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76C71-D686-D44F-BBA9-65AD4EED878D}"/>
              </a:ext>
            </a:extLst>
          </p:cNvPr>
          <p:cNvSpPr>
            <a:spLocks noGrp="1"/>
          </p:cNvSpPr>
          <p:nvPr>
            <p:ph type="title"/>
          </p:nvPr>
        </p:nvSpPr>
        <p:spPr/>
        <p:txBody>
          <a:bodyPr/>
          <a:lstStyle/>
          <a:p>
            <a:r>
              <a:rPr lang="en-US" sz="4000" dirty="0"/>
              <a:t>Uranium Dioxide (UO2)</a:t>
            </a:r>
          </a:p>
        </p:txBody>
      </p:sp>
      <p:sp>
        <p:nvSpPr>
          <p:cNvPr id="3" name="Content Placeholder 2">
            <a:extLst>
              <a:ext uri="{FF2B5EF4-FFF2-40B4-BE49-F238E27FC236}">
                <a16:creationId xmlns:a16="http://schemas.microsoft.com/office/drawing/2014/main" id="{C8695844-F1C0-2741-B369-5DB69438B2E6}"/>
              </a:ext>
            </a:extLst>
          </p:cNvPr>
          <p:cNvSpPr>
            <a:spLocks noGrp="1"/>
          </p:cNvSpPr>
          <p:nvPr>
            <p:ph idx="1"/>
          </p:nvPr>
        </p:nvSpPr>
        <p:spPr>
          <a:xfrm>
            <a:off x="609600" y="2160495"/>
            <a:ext cx="6276975" cy="3965670"/>
          </a:xfrm>
        </p:spPr>
        <p:txBody>
          <a:bodyPr>
            <a:normAutofit/>
          </a:bodyPr>
          <a:lstStyle/>
          <a:p>
            <a:r>
              <a:rPr lang="en-US" sz="2200" dirty="0"/>
              <a:t>Bad Characteristics</a:t>
            </a:r>
          </a:p>
          <a:p>
            <a:pPr lvl="1"/>
            <a:r>
              <a:rPr lang="en-US" sz="2200" dirty="0"/>
              <a:t>Brittle (thermal stress fractures, fragmentation)</a:t>
            </a:r>
          </a:p>
          <a:p>
            <a:pPr lvl="1"/>
            <a:r>
              <a:rPr lang="en-US" sz="2200" dirty="0"/>
              <a:t>Poor thermal conductivity</a:t>
            </a:r>
          </a:p>
          <a:p>
            <a:pPr lvl="1"/>
            <a:r>
              <a:rPr lang="en-US" sz="2200" dirty="0"/>
              <a:t>Properties very sensitive to stoichiometry</a:t>
            </a:r>
          </a:p>
          <a:p>
            <a:pPr lvl="1"/>
            <a:r>
              <a:rPr lang="en-US" sz="2200" dirty="0"/>
              <a:t>Limited linear heating rates</a:t>
            </a:r>
          </a:p>
          <a:p>
            <a:pPr lvl="1"/>
            <a:r>
              <a:rPr lang="en-US" sz="2200" dirty="0"/>
              <a:t>Non-negligible thermal expansion/swelling</a:t>
            </a:r>
          </a:p>
          <a:p>
            <a:pPr lvl="1"/>
            <a:r>
              <a:rPr lang="en-US" sz="2200" dirty="0"/>
              <a:t>Higher stored thermal energy than other fuel materials</a:t>
            </a:r>
          </a:p>
        </p:txBody>
      </p:sp>
      <p:pic>
        <p:nvPicPr>
          <p:cNvPr id="4" name="Picture 3">
            <a:extLst>
              <a:ext uri="{FF2B5EF4-FFF2-40B4-BE49-F238E27FC236}">
                <a16:creationId xmlns:a16="http://schemas.microsoft.com/office/drawing/2014/main" id="{9A2A7D4D-174C-FE4A-9EED-DE1C808CAB0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16868" y="4143330"/>
            <a:ext cx="3613463" cy="2636302"/>
          </a:xfrm>
          <a:prstGeom prst="rect">
            <a:avLst/>
          </a:prstGeom>
        </p:spPr>
      </p:pic>
      <p:pic>
        <p:nvPicPr>
          <p:cNvPr id="5" name="Picture 4">
            <a:extLst>
              <a:ext uri="{FF2B5EF4-FFF2-40B4-BE49-F238E27FC236}">
                <a16:creationId xmlns:a16="http://schemas.microsoft.com/office/drawing/2014/main" id="{DFF3895D-C641-454B-9C13-B184B865A3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12674" y="1658512"/>
            <a:ext cx="2621849" cy="2484818"/>
          </a:xfrm>
          <a:prstGeom prst="rect">
            <a:avLst/>
          </a:prstGeom>
        </p:spPr>
      </p:pic>
      <p:sp>
        <p:nvSpPr>
          <p:cNvPr id="6" name="Slide Number Placeholder 5">
            <a:extLst>
              <a:ext uri="{FF2B5EF4-FFF2-40B4-BE49-F238E27FC236}">
                <a16:creationId xmlns:a16="http://schemas.microsoft.com/office/drawing/2014/main" id="{1F22FA5A-C95A-C249-8948-FE191A5CCF94}"/>
              </a:ext>
            </a:extLst>
          </p:cNvPr>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spTree>
    <p:extLst>
      <p:ext uri="{BB962C8B-B14F-4D97-AF65-F5344CB8AC3E}">
        <p14:creationId xmlns:p14="http://schemas.microsoft.com/office/powerpoint/2010/main" val="5313318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C820E-3C34-EC4C-AE1F-C17AF47BB7F4}"/>
              </a:ext>
            </a:extLst>
          </p:cNvPr>
          <p:cNvSpPr>
            <a:spLocks noGrp="1"/>
          </p:cNvSpPr>
          <p:nvPr>
            <p:ph type="title"/>
          </p:nvPr>
        </p:nvSpPr>
        <p:spPr/>
        <p:txBody>
          <a:bodyPr/>
          <a:lstStyle/>
          <a:p>
            <a:r>
              <a:rPr lang="en-US" sz="4000" dirty="0"/>
              <a:t>Uranium Dioxide (UO2)</a:t>
            </a:r>
          </a:p>
        </p:txBody>
      </p:sp>
      <p:sp>
        <p:nvSpPr>
          <p:cNvPr id="3" name="Content Placeholder 2">
            <a:extLst>
              <a:ext uri="{FF2B5EF4-FFF2-40B4-BE49-F238E27FC236}">
                <a16:creationId xmlns:a16="http://schemas.microsoft.com/office/drawing/2014/main" id="{7C32DA05-8F21-DE41-B23A-EC60CAED5DB4}"/>
              </a:ext>
            </a:extLst>
          </p:cNvPr>
          <p:cNvSpPr>
            <a:spLocks noGrp="1"/>
          </p:cNvSpPr>
          <p:nvPr>
            <p:ph idx="1"/>
          </p:nvPr>
        </p:nvSpPr>
        <p:spPr>
          <a:xfrm>
            <a:off x="609600" y="2160495"/>
            <a:ext cx="6267450" cy="3965670"/>
          </a:xfrm>
        </p:spPr>
        <p:txBody>
          <a:bodyPr>
            <a:normAutofit lnSpcReduction="10000"/>
          </a:bodyPr>
          <a:lstStyle/>
          <a:p>
            <a:r>
              <a:rPr lang="en-US" sz="2400" dirty="0"/>
              <a:t>Critical Phenomena</a:t>
            </a:r>
          </a:p>
          <a:p>
            <a:pPr lvl="1"/>
            <a:r>
              <a:rPr lang="en-US" sz="2400" dirty="0"/>
              <a:t>Thermal conductivity (and degradation)</a:t>
            </a:r>
          </a:p>
          <a:p>
            <a:pPr lvl="1"/>
            <a:r>
              <a:rPr lang="en-US" sz="2400" dirty="0"/>
              <a:t>Fission gas release, leading to pressure increase inside the cladding</a:t>
            </a:r>
          </a:p>
          <a:p>
            <a:pPr lvl="1"/>
            <a:r>
              <a:rPr lang="en-US" sz="2400" dirty="0"/>
              <a:t>Fuel fragmentation and relocation under transients</a:t>
            </a:r>
          </a:p>
          <a:p>
            <a:pPr lvl="1"/>
            <a:r>
              <a:rPr lang="en-US" sz="2400" dirty="0"/>
              <a:t>Bambooing creating stress concentrations</a:t>
            </a:r>
          </a:p>
          <a:p>
            <a:r>
              <a:rPr lang="en-US" sz="2400" dirty="0"/>
              <a:t>All operational reactors in US utilize UO2</a:t>
            </a:r>
          </a:p>
          <a:p>
            <a:endParaRPr lang="en-US" sz="2400" dirty="0"/>
          </a:p>
        </p:txBody>
      </p:sp>
      <p:pic>
        <p:nvPicPr>
          <p:cNvPr id="4" name="Picture 3">
            <a:extLst>
              <a:ext uri="{FF2B5EF4-FFF2-40B4-BE49-F238E27FC236}">
                <a16:creationId xmlns:a16="http://schemas.microsoft.com/office/drawing/2014/main" id="{2167EA13-2CDA-5A47-BC29-4BBD0C93883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62693" y="4628045"/>
            <a:ext cx="3867307" cy="1974602"/>
          </a:xfrm>
          <a:prstGeom prst="rect">
            <a:avLst/>
          </a:prstGeom>
        </p:spPr>
      </p:pic>
      <p:pic>
        <p:nvPicPr>
          <p:cNvPr id="5" name="Picture 4">
            <a:extLst>
              <a:ext uri="{FF2B5EF4-FFF2-40B4-BE49-F238E27FC236}">
                <a16:creationId xmlns:a16="http://schemas.microsoft.com/office/drawing/2014/main" id="{7D82F96F-E077-2F47-8755-0AD875ACE3C4}"/>
              </a:ext>
            </a:extLst>
          </p:cNvPr>
          <p:cNvPicPr>
            <a:picLocks noChangeAspect="1"/>
          </p:cNvPicPr>
          <p:nvPr/>
        </p:nvPicPr>
        <p:blipFill>
          <a:blip r:embed="rId3"/>
          <a:stretch>
            <a:fillRect/>
          </a:stretch>
        </p:blipFill>
        <p:spPr>
          <a:xfrm>
            <a:off x="7340048" y="1831257"/>
            <a:ext cx="4089952" cy="2590303"/>
          </a:xfrm>
          <a:prstGeom prst="rect">
            <a:avLst/>
          </a:prstGeom>
        </p:spPr>
      </p:pic>
      <p:sp>
        <p:nvSpPr>
          <p:cNvPr id="6" name="Slide Number Placeholder 5">
            <a:extLst>
              <a:ext uri="{FF2B5EF4-FFF2-40B4-BE49-F238E27FC236}">
                <a16:creationId xmlns:a16="http://schemas.microsoft.com/office/drawing/2014/main" id="{CE0AEF82-B794-2B4C-9B5B-768C301C8897}"/>
              </a:ext>
            </a:extLst>
          </p:cNvPr>
          <p:cNvSpPr>
            <a:spLocks noGrp="1"/>
          </p:cNvSpPr>
          <p:nvPr>
            <p:ph type="sldNum" sz="quarter" idx="12"/>
          </p:nvPr>
        </p:nvSpPr>
        <p:spPr/>
        <p:txBody>
          <a:bodyPr/>
          <a:lstStyle/>
          <a:p>
            <a:pPr>
              <a:defRPr/>
            </a:pPr>
            <a:fld id="{3FF2C605-4958-CF43-AA48-80339EFDB0AF}" type="slidenum">
              <a:rPr lang="en-US" smtClean="0"/>
              <a:pPr>
                <a:defRPr/>
              </a:pPr>
              <a:t>29</a:t>
            </a:fld>
            <a:endParaRPr lang="en-US"/>
          </a:p>
        </p:txBody>
      </p:sp>
    </p:spTree>
    <p:extLst>
      <p:ext uri="{BB962C8B-B14F-4D97-AF65-F5344CB8AC3E}">
        <p14:creationId xmlns:p14="http://schemas.microsoft.com/office/powerpoint/2010/main" val="2842200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C305E-6DEA-694D-A91C-D5239EE1CAD0}"/>
              </a:ext>
            </a:extLst>
          </p:cNvPr>
          <p:cNvSpPr>
            <a:spLocks noGrp="1"/>
          </p:cNvSpPr>
          <p:nvPr>
            <p:ph type="title"/>
          </p:nvPr>
        </p:nvSpPr>
        <p:spPr/>
        <p:txBody>
          <a:bodyPr/>
          <a:lstStyle/>
          <a:p>
            <a:r>
              <a:rPr lang="en-US" dirty="0"/>
              <a:t>Access to Course Resources</a:t>
            </a:r>
          </a:p>
        </p:txBody>
      </p:sp>
      <p:sp>
        <p:nvSpPr>
          <p:cNvPr id="3" name="Content Placeholder 2">
            <a:extLst>
              <a:ext uri="{FF2B5EF4-FFF2-40B4-BE49-F238E27FC236}">
                <a16:creationId xmlns:a16="http://schemas.microsoft.com/office/drawing/2014/main" id="{B61B1FEF-FB74-2A48-8ADA-6E34DDDFB7FC}"/>
              </a:ext>
            </a:extLst>
          </p:cNvPr>
          <p:cNvSpPr>
            <a:spLocks noGrp="1"/>
          </p:cNvSpPr>
          <p:nvPr>
            <p:ph idx="1"/>
          </p:nvPr>
        </p:nvSpPr>
        <p:spPr/>
        <p:txBody>
          <a:bodyPr>
            <a:noAutofit/>
          </a:bodyPr>
          <a:lstStyle/>
          <a:p>
            <a:r>
              <a:rPr lang="en-US" sz="2400" dirty="0"/>
              <a:t>Everything will be hosted on Moodle, classes conducted in-person and via Zoom</a:t>
            </a:r>
          </a:p>
          <a:p>
            <a:r>
              <a:rPr lang="en-US" sz="2400" dirty="0"/>
              <a:t>To access Moodle courses, log on to </a:t>
            </a:r>
            <a:r>
              <a:rPr lang="en-US" sz="2400" dirty="0" err="1"/>
              <a:t>WolfWare</a:t>
            </a:r>
            <a:r>
              <a:rPr lang="en-US" sz="2400" dirty="0"/>
              <a:t> with your Unity ID and password</a:t>
            </a:r>
          </a:p>
          <a:p>
            <a:r>
              <a:rPr lang="en-US" sz="2400" dirty="0"/>
              <a:t>Office hours will be held in my office on Wednesdays 9-10 am</a:t>
            </a:r>
          </a:p>
          <a:p>
            <a:r>
              <a:rPr lang="en-US" sz="2400" dirty="0"/>
              <a:t>Additional office hours (in person or virtual) can be scheduled via email</a:t>
            </a:r>
          </a:p>
          <a:p>
            <a:r>
              <a:rPr lang="en-US" sz="2400" dirty="0"/>
              <a:t>I encourage all to reach out to me with any questions or concerns</a:t>
            </a:r>
          </a:p>
          <a:p>
            <a:r>
              <a:rPr lang="en-US" sz="2400" dirty="0"/>
              <a:t>Will be adding everyone to a slack channel for ease of communication</a:t>
            </a:r>
          </a:p>
          <a:p>
            <a:endParaRPr lang="en-US" sz="2400" dirty="0"/>
          </a:p>
        </p:txBody>
      </p:sp>
    </p:spTree>
    <p:extLst>
      <p:ext uri="{BB962C8B-B14F-4D97-AF65-F5344CB8AC3E}">
        <p14:creationId xmlns:p14="http://schemas.microsoft.com/office/powerpoint/2010/main" val="37003325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00915-DFD3-1F83-73FC-F2A196B9F536}"/>
              </a:ext>
            </a:extLst>
          </p:cNvPr>
          <p:cNvSpPr>
            <a:spLocks noGrp="1"/>
          </p:cNvSpPr>
          <p:nvPr>
            <p:ph type="title"/>
          </p:nvPr>
        </p:nvSpPr>
        <p:spPr/>
        <p:txBody>
          <a:bodyPr/>
          <a:lstStyle/>
          <a:p>
            <a:r>
              <a:rPr lang="en-US" sz="4400" dirty="0"/>
              <a:t>Uranium Dioxide (UO2)</a:t>
            </a:r>
            <a:endParaRPr lang="en-US" dirty="0"/>
          </a:p>
        </p:txBody>
      </p:sp>
      <p:sp>
        <p:nvSpPr>
          <p:cNvPr id="3" name="Content Placeholder 2">
            <a:extLst>
              <a:ext uri="{FF2B5EF4-FFF2-40B4-BE49-F238E27FC236}">
                <a16:creationId xmlns:a16="http://schemas.microsoft.com/office/drawing/2014/main" id="{9C3A9111-9D68-173E-02C6-41951ED40329}"/>
              </a:ext>
            </a:extLst>
          </p:cNvPr>
          <p:cNvSpPr>
            <a:spLocks noGrp="1"/>
          </p:cNvSpPr>
          <p:nvPr>
            <p:ph idx="1"/>
          </p:nvPr>
        </p:nvSpPr>
        <p:spPr>
          <a:xfrm>
            <a:off x="609600" y="2280746"/>
            <a:ext cx="5033876" cy="3845418"/>
          </a:xfrm>
        </p:spPr>
        <p:txBody>
          <a:bodyPr/>
          <a:lstStyle/>
          <a:p>
            <a:r>
              <a:rPr lang="en-US" sz="2400" dirty="0"/>
              <a:t>The majority of this course will focus on UO2 fuels and the associated reactor materials for UO2 application in LWRs</a:t>
            </a:r>
          </a:p>
          <a:p>
            <a:r>
              <a:rPr lang="en-US" sz="2400" dirty="0"/>
              <a:t>Material properties, challenges, and phenomena associated with these systems</a:t>
            </a:r>
          </a:p>
          <a:p>
            <a:r>
              <a:rPr lang="en-US" sz="2400" dirty="0"/>
              <a:t>We will get to some discussion of advanced fuel concepts later in the term</a:t>
            </a:r>
          </a:p>
        </p:txBody>
      </p:sp>
      <p:pic>
        <p:nvPicPr>
          <p:cNvPr id="2050" name="Picture 2" descr="Uranium dioxide - Wikipedia">
            <a:extLst>
              <a:ext uri="{FF2B5EF4-FFF2-40B4-BE49-F238E27FC236}">
                <a16:creationId xmlns:a16="http://schemas.microsoft.com/office/drawing/2014/main" id="{ACB8819E-EB7B-3EF6-045D-16BF53244DB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096000" y="2119739"/>
            <a:ext cx="2174824" cy="197208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3554846-1BE0-88AD-2DAB-5A29FF305ED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828690" y="2021864"/>
            <a:ext cx="2313864" cy="21678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Unit mechanisms of fission gas release: Current understanding and future  needs">
            <a:extLst>
              <a:ext uri="{FF2B5EF4-FFF2-40B4-BE49-F238E27FC236}">
                <a16:creationId xmlns:a16="http://schemas.microsoft.com/office/drawing/2014/main" id="{7B3448F2-DA82-2B09-0EFF-3786D349A3BE}"/>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6036589" y="4557767"/>
            <a:ext cx="2398987" cy="18415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Fission gas release from UO2 nuclear fuel: A review - ScienceDirect">
            <a:extLst>
              <a:ext uri="{FF2B5EF4-FFF2-40B4-BE49-F238E27FC236}">
                <a16:creationId xmlns:a16="http://schemas.microsoft.com/office/drawing/2014/main" id="{9997314C-E31B-2755-061E-5A97BFCDEE0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890534" y="4407550"/>
            <a:ext cx="2190176" cy="2141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306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5BE3D-8724-4E40-95B1-B56CFC0D5F1A}"/>
              </a:ext>
            </a:extLst>
          </p:cNvPr>
          <p:cNvSpPr>
            <a:spLocks noGrp="1"/>
          </p:cNvSpPr>
          <p:nvPr>
            <p:ph type="title"/>
          </p:nvPr>
        </p:nvSpPr>
        <p:spPr/>
        <p:txBody>
          <a:bodyPr/>
          <a:lstStyle/>
          <a:p>
            <a:r>
              <a:rPr lang="en-US" dirty="0"/>
              <a:t>Syllabus</a:t>
            </a:r>
          </a:p>
        </p:txBody>
      </p:sp>
      <p:sp>
        <p:nvSpPr>
          <p:cNvPr id="3" name="Content Placeholder 2">
            <a:extLst>
              <a:ext uri="{FF2B5EF4-FFF2-40B4-BE49-F238E27FC236}">
                <a16:creationId xmlns:a16="http://schemas.microsoft.com/office/drawing/2014/main" id="{58990474-F75B-864F-9A57-055653F34B7B}"/>
              </a:ext>
            </a:extLst>
          </p:cNvPr>
          <p:cNvSpPr>
            <a:spLocks noGrp="1"/>
          </p:cNvSpPr>
          <p:nvPr>
            <p:ph idx="1"/>
          </p:nvPr>
        </p:nvSpPr>
        <p:spPr>
          <a:xfrm>
            <a:off x="609599" y="2250141"/>
            <a:ext cx="5181601" cy="4274484"/>
          </a:xfrm>
        </p:spPr>
        <p:txBody>
          <a:bodyPr>
            <a:noAutofit/>
          </a:bodyPr>
          <a:lstStyle/>
          <a:p>
            <a:pPr marL="0" lvl="0" indent="0">
              <a:buNone/>
            </a:pPr>
            <a:r>
              <a:rPr lang="en-US" sz="1900" b="1" dirty="0"/>
              <a:t>Course Overview</a:t>
            </a:r>
            <a:endParaRPr lang="en-US" sz="1900" dirty="0"/>
          </a:p>
          <a:p>
            <a:pPr marL="0" indent="0">
              <a:buNone/>
            </a:pPr>
            <a:r>
              <a:rPr lang="en-US" sz="1600" dirty="0"/>
              <a:t>In this course we will study the basic role of fuel in reactor operation and understand how the fuel impacts heat generation and transport to the coolant. The course will begin with an overview of different fuels and the fabrication processes required to construct nuclear fuel. This will include various fuel types and geometries, with a focus on light water reactor fuel and cladding. Thermal transport, mechanics, and </a:t>
            </a:r>
            <a:r>
              <a:rPr lang="en-US" sz="1600" dirty="0" err="1"/>
              <a:t>thermomechanics</a:t>
            </a:r>
            <a:r>
              <a:rPr lang="en-US" sz="1600" dirty="0"/>
              <a:t> affecting fuel behavior will be introduced, and methods to solve the governing equations numerically and analytically will be developed. Subsequently, changes in the fuel and cladding material that degrade the performance of the fuel will be examined. Finally, the knowledge gained throughout the course will be utilized to conduct fuel performance simulations with MOOSE.</a:t>
            </a:r>
          </a:p>
        </p:txBody>
      </p:sp>
      <p:sp>
        <p:nvSpPr>
          <p:cNvPr id="5" name="Content Placeholder 2">
            <a:extLst>
              <a:ext uri="{FF2B5EF4-FFF2-40B4-BE49-F238E27FC236}">
                <a16:creationId xmlns:a16="http://schemas.microsoft.com/office/drawing/2014/main" id="{E4A2D953-FFFE-A546-9107-08C73B706E06}"/>
              </a:ext>
            </a:extLst>
          </p:cNvPr>
          <p:cNvSpPr txBox="1">
            <a:spLocks/>
          </p:cNvSpPr>
          <p:nvPr/>
        </p:nvSpPr>
        <p:spPr bwMode="auto">
          <a:xfrm>
            <a:off x="6448425" y="2250141"/>
            <a:ext cx="5191124" cy="4274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77500" lnSpcReduction="20000"/>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buNone/>
            </a:pPr>
            <a:r>
              <a:rPr lang="en-US" b="1" dirty="0"/>
              <a:t>Learning Outcomes</a:t>
            </a:r>
            <a:endParaRPr lang="en-US" dirty="0"/>
          </a:p>
          <a:p>
            <a:pPr marL="0" indent="0">
              <a:buNone/>
            </a:pPr>
            <a:r>
              <a:rPr lang="en-US" dirty="0"/>
              <a:t> </a:t>
            </a:r>
          </a:p>
          <a:p>
            <a:pPr marL="0" indent="0">
              <a:buNone/>
            </a:pPr>
            <a:r>
              <a:rPr lang="en-US" dirty="0"/>
              <a:t>By the end of this course, the student should be able to:</a:t>
            </a:r>
          </a:p>
          <a:p>
            <a:pPr marL="457200" indent="-457200">
              <a:buFont typeface="+mj-lt"/>
              <a:buAutoNum type="arabicPeriod"/>
            </a:pPr>
            <a:r>
              <a:rPr lang="en-US" dirty="0"/>
              <a:t>Summarize the basics of fuel fabrication</a:t>
            </a:r>
          </a:p>
          <a:p>
            <a:pPr marL="457200" indent="-457200">
              <a:buFont typeface="+mj-lt"/>
              <a:buAutoNum type="arabicPeriod"/>
            </a:pPr>
            <a:r>
              <a:rPr lang="en-US" dirty="0"/>
              <a:t>Evaluate traditional and alternative nuclear fuel types and their application</a:t>
            </a:r>
          </a:p>
          <a:p>
            <a:pPr marL="457200" indent="-457200">
              <a:buFont typeface="+mj-lt"/>
              <a:buAutoNum type="arabicPeriod"/>
            </a:pPr>
            <a:r>
              <a:rPr lang="en-US" dirty="0"/>
              <a:t>Determine the rate at which heat is transported to the coolant from the fuel </a:t>
            </a:r>
          </a:p>
          <a:p>
            <a:pPr marL="457200" indent="-457200">
              <a:buFont typeface="+mj-lt"/>
              <a:buAutoNum type="arabicPeriod"/>
            </a:pPr>
            <a:r>
              <a:rPr lang="en-US" dirty="0"/>
              <a:t>Determine the stress state within both the fuel and the cladding </a:t>
            </a:r>
          </a:p>
          <a:p>
            <a:pPr marL="457200" indent="-457200">
              <a:buFont typeface="+mj-lt"/>
              <a:buAutoNum type="arabicPeriod"/>
            </a:pPr>
            <a:r>
              <a:rPr lang="en-US" dirty="0"/>
              <a:t>Describe the most important microstructural changes that take place in the fuel and cladding and how they impact fuel performance</a:t>
            </a:r>
          </a:p>
          <a:p>
            <a:pPr marL="457200" indent="-457200">
              <a:buFont typeface="+mj-lt"/>
              <a:buAutoNum type="arabicPeriod"/>
            </a:pPr>
            <a:r>
              <a:rPr lang="en-US" dirty="0"/>
              <a:t>Use an existing fuel performance code</a:t>
            </a:r>
          </a:p>
          <a:p>
            <a:endParaRPr lang="en-US" dirty="0"/>
          </a:p>
        </p:txBody>
      </p:sp>
    </p:spTree>
    <p:extLst>
      <p:ext uri="{BB962C8B-B14F-4D97-AF65-F5344CB8AC3E}">
        <p14:creationId xmlns:p14="http://schemas.microsoft.com/office/powerpoint/2010/main" val="3731095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AD74-7A93-2640-A100-C224B5D5AAE5}"/>
              </a:ext>
            </a:extLst>
          </p:cNvPr>
          <p:cNvSpPr>
            <a:spLocks noGrp="1"/>
          </p:cNvSpPr>
          <p:nvPr>
            <p:ph type="title"/>
          </p:nvPr>
        </p:nvSpPr>
        <p:spPr/>
        <p:txBody>
          <a:bodyPr/>
          <a:lstStyle/>
          <a:p>
            <a:r>
              <a:rPr lang="en-US" dirty="0"/>
              <a:t>Topical Outline</a:t>
            </a:r>
          </a:p>
        </p:txBody>
      </p:sp>
      <p:sp>
        <p:nvSpPr>
          <p:cNvPr id="3" name="Content Placeholder 2">
            <a:extLst>
              <a:ext uri="{FF2B5EF4-FFF2-40B4-BE49-F238E27FC236}">
                <a16:creationId xmlns:a16="http://schemas.microsoft.com/office/drawing/2014/main" id="{8AB434E3-B7B9-E444-B011-74AC7D0DC0D0}"/>
              </a:ext>
            </a:extLst>
          </p:cNvPr>
          <p:cNvSpPr>
            <a:spLocks noGrp="1"/>
          </p:cNvSpPr>
          <p:nvPr>
            <p:ph idx="1"/>
          </p:nvPr>
        </p:nvSpPr>
        <p:spPr>
          <a:xfrm>
            <a:off x="609600" y="2250141"/>
            <a:ext cx="5657850" cy="3876023"/>
          </a:xfrm>
        </p:spPr>
        <p:txBody>
          <a:bodyPr>
            <a:normAutofit fontScale="70000" lnSpcReduction="20000"/>
          </a:bodyPr>
          <a:lstStyle/>
          <a:p>
            <a:pPr lvl="1">
              <a:buFont typeface="Arial" panose="020B0604020202020204" pitchFamily="34" charset="0"/>
              <a:buChar char="•"/>
            </a:pPr>
            <a:r>
              <a:rPr lang="en-US" dirty="0"/>
              <a:t>Introduction and Overview </a:t>
            </a:r>
            <a:endParaRPr lang="en-US" sz="2000" dirty="0"/>
          </a:p>
          <a:p>
            <a:pPr lvl="1">
              <a:buFont typeface="Arial" panose="020B0604020202020204" pitchFamily="34" charset="0"/>
              <a:buChar char="•"/>
            </a:pPr>
            <a:r>
              <a:rPr lang="en-US" dirty="0"/>
              <a:t>Fuel types </a:t>
            </a:r>
            <a:endParaRPr lang="en-US" sz="2000" dirty="0"/>
          </a:p>
          <a:p>
            <a:pPr lvl="1">
              <a:buFont typeface="Arial" panose="020B0604020202020204" pitchFamily="34" charset="0"/>
              <a:buChar char="•"/>
            </a:pPr>
            <a:r>
              <a:rPr lang="en-US" dirty="0"/>
              <a:t>Fuel fabrication </a:t>
            </a:r>
            <a:endParaRPr lang="en-US" sz="2000" dirty="0"/>
          </a:p>
          <a:p>
            <a:pPr lvl="1">
              <a:buFont typeface="Arial" panose="020B0604020202020204" pitchFamily="34" charset="0"/>
              <a:buChar char="•"/>
            </a:pPr>
            <a:r>
              <a:rPr lang="en-US" dirty="0"/>
              <a:t>Thermal transport </a:t>
            </a:r>
            <a:endParaRPr lang="en-US" sz="2000" dirty="0"/>
          </a:p>
          <a:p>
            <a:pPr lvl="1">
              <a:buFont typeface="Arial" panose="020B0604020202020204" pitchFamily="34" charset="0"/>
              <a:buChar char="•"/>
            </a:pPr>
            <a:r>
              <a:rPr lang="en-US" dirty="0"/>
              <a:t>Mechanical behavior </a:t>
            </a:r>
            <a:endParaRPr lang="en-US" sz="2000" dirty="0"/>
          </a:p>
          <a:p>
            <a:pPr lvl="1">
              <a:buFont typeface="Arial" panose="020B0604020202020204" pitchFamily="34" charset="0"/>
              <a:buChar char="•"/>
            </a:pPr>
            <a:r>
              <a:rPr lang="en-US" dirty="0"/>
              <a:t>Materials issues in the fuel </a:t>
            </a:r>
            <a:endParaRPr lang="en-US" sz="2000" dirty="0"/>
          </a:p>
          <a:p>
            <a:pPr lvl="1">
              <a:buFont typeface="Arial" panose="020B0604020202020204" pitchFamily="34" charset="0"/>
              <a:buChar char="•"/>
            </a:pPr>
            <a:r>
              <a:rPr lang="en-US" dirty="0"/>
              <a:t>Materials issues in the cladding </a:t>
            </a:r>
            <a:endParaRPr lang="en-US" sz="2000" dirty="0"/>
          </a:p>
          <a:p>
            <a:pPr lvl="1">
              <a:buFont typeface="Arial" panose="020B0604020202020204" pitchFamily="34" charset="0"/>
              <a:buChar char="•"/>
            </a:pPr>
            <a:r>
              <a:rPr lang="en-US" dirty="0"/>
              <a:t>Used fuel disposition </a:t>
            </a:r>
            <a:endParaRPr lang="en-US" sz="2000" dirty="0"/>
          </a:p>
          <a:p>
            <a:pPr lvl="1">
              <a:buFont typeface="Arial" panose="020B0604020202020204" pitchFamily="34" charset="0"/>
              <a:buChar char="•"/>
            </a:pPr>
            <a:r>
              <a:rPr lang="en-US" dirty="0"/>
              <a:t>Overview of fuel performance codes </a:t>
            </a:r>
            <a:endParaRPr lang="en-US" sz="2000" dirty="0"/>
          </a:p>
          <a:p>
            <a:pPr lvl="1">
              <a:buFont typeface="Arial" panose="020B0604020202020204" pitchFamily="34" charset="0"/>
              <a:buChar char="•"/>
            </a:pPr>
            <a:r>
              <a:rPr lang="en-US" dirty="0"/>
              <a:t>Utilization of fuel performance codes </a:t>
            </a:r>
            <a:endParaRPr lang="en-US" sz="2000" dirty="0"/>
          </a:p>
          <a:p>
            <a:endParaRPr lang="en-US" dirty="0"/>
          </a:p>
        </p:txBody>
      </p:sp>
      <p:sp>
        <p:nvSpPr>
          <p:cNvPr id="4" name="Content Placeholder 2">
            <a:extLst>
              <a:ext uri="{FF2B5EF4-FFF2-40B4-BE49-F238E27FC236}">
                <a16:creationId xmlns:a16="http://schemas.microsoft.com/office/drawing/2014/main" id="{8A14B987-5C15-624E-B0D6-09BDA18F0FE9}"/>
              </a:ext>
            </a:extLst>
          </p:cNvPr>
          <p:cNvSpPr txBox="1">
            <a:spLocks/>
          </p:cNvSpPr>
          <p:nvPr/>
        </p:nvSpPr>
        <p:spPr bwMode="auto">
          <a:xfrm>
            <a:off x="6526924" y="2250140"/>
            <a:ext cx="5055476" cy="3876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200" dirty="0"/>
              <a:t>Graded Exercises</a:t>
            </a:r>
          </a:p>
          <a:p>
            <a:pPr lvl="1">
              <a:buFont typeface="Arial" panose="020B0604020202020204" pitchFamily="34" charset="0"/>
              <a:buChar char="•"/>
            </a:pPr>
            <a:r>
              <a:rPr lang="en-US" sz="2200" dirty="0"/>
              <a:t>Four exams</a:t>
            </a:r>
          </a:p>
          <a:p>
            <a:pPr lvl="1">
              <a:buFont typeface="Arial" panose="020B0604020202020204" pitchFamily="34" charset="0"/>
              <a:buChar char="•"/>
            </a:pPr>
            <a:r>
              <a:rPr lang="en-US" sz="2200" dirty="0"/>
              <a:t>One paper presentation project</a:t>
            </a:r>
          </a:p>
          <a:p>
            <a:pPr lvl="1">
              <a:buFont typeface="Arial" panose="020B0604020202020204" pitchFamily="34" charset="0"/>
              <a:buChar char="•"/>
            </a:pPr>
            <a:r>
              <a:rPr lang="en-US" sz="2200" dirty="0"/>
              <a:t>One MOOSE-based project (in three parts)</a:t>
            </a:r>
          </a:p>
          <a:p>
            <a:pPr lvl="1">
              <a:buFont typeface="Arial" panose="020B0604020202020204" pitchFamily="34" charset="0"/>
              <a:buChar char="•"/>
            </a:pPr>
            <a:endParaRPr lang="en-US" sz="2000" dirty="0"/>
          </a:p>
          <a:p>
            <a:endParaRPr lang="en-US" dirty="0"/>
          </a:p>
        </p:txBody>
      </p:sp>
    </p:spTree>
    <p:extLst>
      <p:ext uri="{BB962C8B-B14F-4D97-AF65-F5344CB8AC3E}">
        <p14:creationId xmlns:p14="http://schemas.microsoft.com/office/powerpoint/2010/main" val="3803409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CF312-B564-2C43-B9B6-49CFD6D30158}"/>
              </a:ext>
            </a:extLst>
          </p:cNvPr>
          <p:cNvSpPr>
            <a:spLocks noGrp="1"/>
          </p:cNvSpPr>
          <p:nvPr>
            <p:ph type="title"/>
          </p:nvPr>
        </p:nvSpPr>
        <p:spPr/>
        <p:txBody>
          <a:bodyPr/>
          <a:lstStyle/>
          <a:p>
            <a:r>
              <a:rPr lang="en-US" dirty="0"/>
              <a:t>Exams, Projects, Grading</a:t>
            </a:r>
          </a:p>
        </p:txBody>
      </p:sp>
      <p:sp>
        <p:nvSpPr>
          <p:cNvPr id="3" name="Content Placeholder 2">
            <a:extLst>
              <a:ext uri="{FF2B5EF4-FFF2-40B4-BE49-F238E27FC236}">
                <a16:creationId xmlns:a16="http://schemas.microsoft.com/office/drawing/2014/main" id="{CBAE469E-6B1E-1D4D-8D34-15384795EA94}"/>
              </a:ext>
            </a:extLst>
          </p:cNvPr>
          <p:cNvSpPr>
            <a:spLocks noGrp="1"/>
          </p:cNvSpPr>
          <p:nvPr>
            <p:ph idx="1"/>
          </p:nvPr>
        </p:nvSpPr>
        <p:spPr>
          <a:xfrm>
            <a:off x="609600" y="2153423"/>
            <a:ext cx="10972800" cy="3845418"/>
          </a:xfrm>
        </p:spPr>
        <p:txBody>
          <a:bodyPr>
            <a:normAutofit fontScale="92500" lnSpcReduction="10000"/>
          </a:bodyPr>
          <a:lstStyle/>
          <a:p>
            <a:r>
              <a:rPr lang="en-US" sz="2800" dirty="0"/>
              <a:t>Using the standard NCSU +/- grading system</a:t>
            </a:r>
          </a:p>
          <a:p>
            <a:r>
              <a:rPr lang="en-US" sz="2800" dirty="0"/>
              <a:t>Four exams will be conducted closed book (with cheat sheet) and held during normal class hours</a:t>
            </a:r>
          </a:p>
          <a:p>
            <a:r>
              <a:rPr lang="en-US" sz="2800" dirty="0"/>
              <a:t>Will do problem session lecture prior to exam periods</a:t>
            </a:r>
          </a:p>
          <a:p>
            <a:r>
              <a:rPr lang="en-US" sz="2800" dirty="0"/>
              <a:t>Project presentations will be via PPT and conducted during normal class hours</a:t>
            </a:r>
          </a:p>
          <a:p>
            <a:r>
              <a:rPr lang="en-US" sz="2800" dirty="0"/>
              <a:t>Computational project will be via MOOSE, where code will be submitted in addition to a writeup </a:t>
            </a:r>
          </a:p>
          <a:p>
            <a:r>
              <a:rPr lang="en-US" sz="2800" dirty="0"/>
              <a:t>No final exam</a:t>
            </a:r>
          </a:p>
        </p:txBody>
      </p:sp>
    </p:spTree>
    <p:extLst>
      <p:ext uri="{BB962C8B-B14F-4D97-AF65-F5344CB8AC3E}">
        <p14:creationId xmlns:p14="http://schemas.microsoft.com/office/powerpoint/2010/main" val="189649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97477-A3C0-444C-9505-5B5455E8A586}"/>
              </a:ext>
            </a:extLst>
          </p:cNvPr>
          <p:cNvSpPr>
            <a:spLocks noGrp="1"/>
          </p:cNvSpPr>
          <p:nvPr>
            <p:ph type="title"/>
          </p:nvPr>
        </p:nvSpPr>
        <p:spPr/>
        <p:txBody>
          <a:bodyPr/>
          <a:lstStyle/>
          <a:p>
            <a:r>
              <a:rPr lang="en-US" dirty="0"/>
              <a:t>Feedback</a:t>
            </a:r>
          </a:p>
        </p:txBody>
      </p:sp>
      <p:sp>
        <p:nvSpPr>
          <p:cNvPr id="3" name="Content Placeholder 2">
            <a:extLst>
              <a:ext uri="{FF2B5EF4-FFF2-40B4-BE49-F238E27FC236}">
                <a16:creationId xmlns:a16="http://schemas.microsoft.com/office/drawing/2014/main" id="{D2B6D3ED-C0D3-2D44-AF7F-5A875F74775B}"/>
              </a:ext>
            </a:extLst>
          </p:cNvPr>
          <p:cNvSpPr>
            <a:spLocks noGrp="1"/>
          </p:cNvSpPr>
          <p:nvPr>
            <p:ph idx="1"/>
          </p:nvPr>
        </p:nvSpPr>
        <p:spPr>
          <a:xfrm>
            <a:off x="609600" y="1968500"/>
            <a:ext cx="10972800" cy="4157664"/>
          </a:xfrm>
        </p:spPr>
        <p:txBody>
          <a:bodyPr>
            <a:normAutofit/>
          </a:bodyPr>
          <a:lstStyle/>
          <a:p>
            <a:r>
              <a:rPr lang="en-US" sz="2800" dirty="0"/>
              <a:t>This course is still evolving, and I want to make sure that this class is able to meet the needs of the students, provides relevant information, and is taught at a level commensurate with the abilities of the students, and I need your feedback to do that </a:t>
            </a:r>
          </a:p>
          <a:p>
            <a:r>
              <a:rPr lang="en-US" sz="2800" dirty="0"/>
              <a:t>I will be reaching out for feedback periodically throughout the semester</a:t>
            </a:r>
          </a:p>
          <a:p>
            <a:r>
              <a:rPr lang="en-US" sz="2800" dirty="0"/>
              <a:t>Completion of feedback will gain extra credit on exams</a:t>
            </a:r>
          </a:p>
        </p:txBody>
      </p:sp>
    </p:spTree>
    <p:extLst>
      <p:ext uri="{BB962C8B-B14F-4D97-AF65-F5344CB8AC3E}">
        <p14:creationId xmlns:p14="http://schemas.microsoft.com/office/powerpoint/2010/main" val="885235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DF38-3D7D-A044-B12E-EFDC1E6BFF04}"/>
              </a:ext>
            </a:extLst>
          </p:cNvPr>
          <p:cNvSpPr>
            <a:spLocks noGrp="1"/>
          </p:cNvSpPr>
          <p:nvPr>
            <p:ph type="title"/>
          </p:nvPr>
        </p:nvSpPr>
        <p:spPr/>
        <p:txBody>
          <a:bodyPr/>
          <a:lstStyle/>
          <a:p>
            <a:r>
              <a:rPr lang="en-US" sz="4000" dirty="0"/>
              <a:t>Brief Bio/Background</a:t>
            </a:r>
          </a:p>
        </p:txBody>
      </p:sp>
      <p:sp>
        <p:nvSpPr>
          <p:cNvPr id="3" name="Content Placeholder 2">
            <a:extLst>
              <a:ext uri="{FF2B5EF4-FFF2-40B4-BE49-F238E27FC236}">
                <a16:creationId xmlns:a16="http://schemas.microsoft.com/office/drawing/2014/main" id="{72F89916-5CFD-0344-9B0E-E3868C4123C9}"/>
              </a:ext>
            </a:extLst>
          </p:cNvPr>
          <p:cNvSpPr>
            <a:spLocks noGrp="1"/>
          </p:cNvSpPr>
          <p:nvPr>
            <p:ph idx="1"/>
          </p:nvPr>
        </p:nvSpPr>
        <p:spPr>
          <a:xfrm>
            <a:off x="609600" y="2250141"/>
            <a:ext cx="6067425" cy="3876023"/>
          </a:xfrm>
        </p:spPr>
        <p:txBody>
          <a:bodyPr>
            <a:normAutofit/>
          </a:bodyPr>
          <a:lstStyle/>
          <a:p>
            <a:r>
              <a:rPr lang="en-US" sz="2200" dirty="0"/>
              <a:t>Computational Nuclear Materials Scientist</a:t>
            </a:r>
          </a:p>
          <a:p>
            <a:r>
              <a:rPr lang="en-US" sz="2200" dirty="0"/>
              <a:t>Expertise in advanced nuclear fuels</a:t>
            </a:r>
          </a:p>
          <a:p>
            <a:r>
              <a:rPr lang="en-US" sz="2200" dirty="0"/>
              <a:t>Ph.D. in Nuclear Engineering from Georgia Tech</a:t>
            </a:r>
          </a:p>
          <a:p>
            <a:r>
              <a:rPr lang="en-US" sz="2200" dirty="0"/>
              <a:t>Previously a staff scientist at Idaho National Laboratory in Fuel Modeling and Simulation Group</a:t>
            </a:r>
          </a:p>
          <a:p>
            <a:r>
              <a:rPr lang="en-US" sz="2200" dirty="0"/>
              <a:t>Atomistic simulations: density functional theory and molecular dynamics</a:t>
            </a:r>
          </a:p>
        </p:txBody>
      </p:sp>
      <p:pic>
        <p:nvPicPr>
          <p:cNvPr id="4" name="Picture 3">
            <a:extLst>
              <a:ext uri="{FF2B5EF4-FFF2-40B4-BE49-F238E27FC236}">
                <a16:creationId xmlns:a16="http://schemas.microsoft.com/office/drawing/2014/main" id="{3CE74036-08AA-2440-B2C6-A386C9EF5540}"/>
              </a:ext>
            </a:extLst>
          </p:cNvPr>
          <p:cNvPicPr>
            <a:picLocks noChangeAspect="1"/>
          </p:cNvPicPr>
          <p:nvPr/>
        </p:nvPicPr>
        <p:blipFill rotWithShape="1">
          <a:blip r:embed="rId2" cstate="email">
            <a:alphaModFix/>
            <a:extLst>
              <a:ext uri="{28A0092B-C50C-407E-A947-70E740481C1C}">
                <a14:useLocalDpi xmlns:a14="http://schemas.microsoft.com/office/drawing/2010/main"/>
              </a:ext>
            </a:extLst>
          </a:blip>
          <a:srcRect l="13157" r="13039"/>
          <a:stretch/>
        </p:blipFill>
        <p:spPr>
          <a:xfrm rot="16200000">
            <a:off x="7485853" y="2302441"/>
            <a:ext cx="3626070" cy="3684821"/>
          </a:xfrm>
          <a:prstGeom prst="rect">
            <a:avLst/>
          </a:prstGeom>
        </p:spPr>
      </p:pic>
    </p:spTree>
    <p:extLst>
      <p:ext uri="{BB962C8B-B14F-4D97-AF65-F5344CB8AC3E}">
        <p14:creationId xmlns:p14="http://schemas.microsoft.com/office/powerpoint/2010/main" val="4027272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061A6-08EB-1544-ABD8-F73CF925C963}"/>
              </a:ext>
            </a:extLst>
          </p:cNvPr>
          <p:cNvSpPr>
            <a:spLocks noGrp="1"/>
          </p:cNvSpPr>
          <p:nvPr>
            <p:ph type="title"/>
          </p:nvPr>
        </p:nvSpPr>
        <p:spPr/>
        <p:txBody>
          <a:bodyPr/>
          <a:lstStyle/>
          <a:p>
            <a:r>
              <a:rPr lang="en-US" sz="4000" dirty="0"/>
              <a:t>My viewpoint/approach</a:t>
            </a:r>
          </a:p>
        </p:txBody>
      </p:sp>
      <p:sp>
        <p:nvSpPr>
          <p:cNvPr id="3" name="Content Placeholder 2">
            <a:extLst>
              <a:ext uri="{FF2B5EF4-FFF2-40B4-BE49-F238E27FC236}">
                <a16:creationId xmlns:a16="http://schemas.microsoft.com/office/drawing/2014/main" id="{B9A95BED-E45D-8A4E-81E1-7596F622444A}"/>
              </a:ext>
            </a:extLst>
          </p:cNvPr>
          <p:cNvSpPr>
            <a:spLocks noGrp="1"/>
          </p:cNvSpPr>
          <p:nvPr>
            <p:ph idx="1"/>
          </p:nvPr>
        </p:nvSpPr>
        <p:spPr>
          <a:xfrm>
            <a:off x="609601" y="2250141"/>
            <a:ext cx="5227906" cy="4140149"/>
          </a:xfrm>
        </p:spPr>
        <p:txBody>
          <a:bodyPr>
            <a:normAutofit lnSpcReduction="10000"/>
          </a:bodyPr>
          <a:lstStyle/>
          <a:p>
            <a:r>
              <a:rPr lang="en-US" sz="2400" dirty="0"/>
              <a:t>Scientifically informed engineering is a multiscale problem</a:t>
            </a:r>
          </a:p>
          <a:p>
            <a:r>
              <a:rPr lang="en-US" sz="2400" dirty="0"/>
              <a:t>Critical phenomena need to be identified from the macroscale, and informed from the lower length scales</a:t>
            </a:r>
          </a:p>
          <a:p>
            <a:r>
              <a:rPr lang="en-US" sz="2400" dirty="0"/>
              <a:t>Perform good science, sometimes for science’s sake, but often to address a key engineering problem or need</a:t>
            </a:r>
          </a:p>
        </p:txBody>
      </p:sp>
      <p:pic>
        <p:nvPicPr>
          <p:cNvPr id="4" name="Picture 3">
            <a:extLst>
              <a:ext uri="{FF2B5EF4-FFF2-40B4-BE49-F238E27FC236}">
                <a16:creationId xmlns:a16="http://schemas.microsoft.com/office/drawing/2014/main" id="{49CE98D6-E5CA-244B-BEAB-EA89004830C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37506" y="1968501"/>
            <a:ext cx="6214794" cy="4733925"/>
          </a:xfrm>
          <a:prstGeom prst="rect">
            <a:avLst/>
          </a:prstGeom>
        </p:spPr>
      </p:pic>
    </p:spTree>
    <p:extLst>
      <p:ext uri="{BB962C8B-B14F-4D97-AF65-F5344CB8AC3E}">
        <p14:creationId xmlns:p14="http://schemas.microsoft.com/office/powerpoint/2010/main" val="1744163930"/>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22732</TotalTime>
  <Words>1628</Words>
  <Application>Microsoft Macintosh PowerPoint</Application>
  <PresentationFormat>Widescreen</PresentationFormat>
  <Paragraphs>189</Paragraphs>
  <Slides>30</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30</vt:i4>
      </vt:variant>
    </vt:vector>
  </HeadingPairs>
  <TitlesOfParts>
    <vt:vector size="36" baseType="lpstr">
      <vt:lpstr>Arial</vt:lpstr>
      <vt:lpstr>Calibri</vt:lpstr>
      <vt:lpstr>Calibri Light</vt:lpstr>
      <vt:lpstr>Symbol</vt:lpstr>
      <vt:lpstr>Custom Design</vt:lpstr>
      <vt:lpstr>1_NCStateU-horizontal-left-logo</vt:lpstr>
      <vt:lpstr>Overview and Introduction</vt:lpstr>
      <vt:lpstr>Overview</vt:lpstr>
      <vt:lpstr>Access to Course Resources</vt:lpstr>
      <vt:lpstr>Syllabus</vt:lpstr>
      <vt:lpstr>Topical Outline</vt:lpstr>
      <vt:lpstr>Exams, Projects, Grading</vt:lpstr>
      <vt:lpstr>Feedback</vt:lpstr>
      <vt:lpstr>Brief Bio/Background</vt:lpstr>
      <vt:lpstr>My viewpoint/approach</vt:lpstr>
      <vt:lpstr>tell me about yourself</vt:lpstr>
      <vt:lpstr>Introduction</vt:lpstr>
      <vt:lpstr>Complete nuclear fuel cycle</vt:lpstr>
      <vt:lpstr>Emphasis on In-Reactor Behavior of Fuel</vt:lpstr>
      <vt:lpstr>How much heat is delivered to the coolant?</vt:lpstr>
      <vt:lpstr>The length of time fuel operates without any problems</vt:lpstr>
      <vt:lpstr>Fuel behavior during accidents</vt:lpstr>
      <vt:lpstr>All of these factors together represent what we call “fuel performance”</vt:lpstr>
      <vt:lpstr>Fuel types</vt:lpstr>
      <vt:lpstr>Fuel is the Heat Source</vt:lpstr>
      <vt:lpstr>Fuel is limited to select elements</vt:lpstr>
      <vt:lpstr>Potential fuel candidates</vt:lpstr>
      <vt:lpstr>There are only four fissile nuclides that are practical for nuclear fuel</vt:lpstr>
      <vt:lpstr>Fuel Considerations</vt:lpstr>
      <vt:lpstr>Why not use pure uranium metal?</vt:lpstr>
      <vt:lpstr>Fuel Types and Associated Reactor Types</vt:lpstr>
      <vt:lpstr>Uranium Dioxide (UO2)</vt:lpstr>
      <vt:lpstr>Uranium Dioxide (UO2)</vt:lpstr>
      <vt:lpstr>Uranium Dioxide (UO2)</vt:lpstr>
      <vt:lpstr>Uranium Dioxide (UO2)</vt:lpstr>
      <vt:lpstr>Uranium Dioxide (UO2)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Fuel Fabrication</dc:title>
  <dc:creator>Ben Beeler</dc:creator>
  <cp:lastModifiedBy>Benjamin Beeler</cp:lastModifiedBy>
  <cp:revision>59</cp:revision>
  <dcterms:created xsi:type="dcterms:W3CDTF">2019-12-09T16:44:02Z</dcterms:created>
  <dcterms:modified xsi:type="dcterms:W3CDTF">2024-11-12T20:22:30Z</dcterms:modified>
</cp:coreProperties>
</file>